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handoutMasterIdLst>
    <p:handoutMasterId r:id="rId12"/>
  </p:handoutMasterIdLst>
  <p:sldIdLst>
    <p:sldId id="256" r:id="rId2"/>
    <p:sldId id="297" r:id="rId3"/>
    <p:sldId id="305" r:id="rId4"/>
    <p:sldId id="306" r:id="rId5"/>
    <p:sldId id="307" r:id="rId6"/>
    <p:sldId id="308" r:id="rId7"/>
    <p:sldId id="309" r:id="rId8"/>
    <p:sldId id="303" r:id="rId9"/>
    <p:sldId id="257" r:id="rId10"/>
    <p:sldId id="264" r:id="rId11"/>
  </p:sldIdLst>
  <p:sldSz cx="9906000" cy="6858000" type="A4"/>
  <p:notesSz cx="6858000" cy="9144000"/>
  <p:embeddedFontLst>
    <p:embeddedFont>
      <p:font typeface="KPMG Extralight" panose="020B0604020202020204" charset="0"/>
      <p:regular r:id="rId13"/>
      <p:italic r:id="rId14"/>
    </p:embeddedFont>
    <p:embeddedFont>
      <p:font typeface="Calibri" panose="020F0502020204030204" pitchFamily="34"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9F600C4-B701-467B-8BA7-F2CF3A6A8B55}">
          <p14:sldIdLst>
            <p14:sldId id="256"/>
            <p14:sldId id="297"/>
            <p14:sldId id="305"/>
            <p14:sldId id="306"/>
            <p14:sldId id="307"/>
            <p14:sldId id="308"/>
            <p14:sldId id="309"/>
            <p14:sldId id="303"/>
            <p14:sldId id="257"/>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30" autoAdjust="0"/>
  </p:normalViewPr>
  <p:slideViewPr>
    <p:cSldViewPr snapToGrid="0" showGuides="1">
      <p:cViewPr varScale="1">
        <p:scale>
          <a:sx n="116" d="100"/>
          <a:sy n="116" d="100"/>
        </p:scale>
        <p:origin x="1110" y="108"/>
      </p:cViewPr>
      <p:guideLst/>
    </p:cSldViewPr>
  </p:slideViewPr>
  <p:outlineViewPr>
    <p:cViewPr>
      <p:scale>
        <a:sx n="33" d="100"/>
        <a:sy n="33" d="100"/>
      </p:scale>
      <p:origin x="0" y="-839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ic, Aleksandar" userId="2b3080a2-f442-4096-8fb1-d502fc712f9a" providerId="ADAL" clId="{D6FA7E66-DB34-4CF7-B5EF-0A642EF89F5E}"/>
    <pc:docChg chg="custSel modSld">
      <pc:chgData name="Bucic, Aleksandar" userId="2b3080a2-f442-4096-8fb1-d502fc712f9a" providerId="ADAL" clId="{D6FA7E66-DB34-4CF7-B5EF-0A642EF89F5E}" dt="2020-07-20T07:59:33.248" v="634" actId="20577"/>
      <pc:docMkLst>
        <pc:docMk/>
      </pc:docMkLst>
      <pc:sldChg chg="modSp">
        <pc:chgData name="Bucic, Aleksandar" userId="2b3080a2-f442-4096-8fb1-d502fc712f9a" providerId="ADAL" clId="{D6FA7E66-DB34-4CF7-B5EF-0A642EF89F5E}" dt="2020-07-20T07:59:33.248" v="634" actId="20577"/>
        <pc:sldMkLst>
          <pc:docMk/>
          <pc:sldMk cId="2241524956" sldId="300"/>
        </pc:sldMkLst>
        <pc:spChg chg="mod">
          <ac:chgData name="Bucic, Aleksandar" userId="2b3080a2-f442-4096-8fb1-d502fc712f9a" providerId="ADAL" clId="{D6FA7E66-DB34-4CF7-B5EF-0A642EF89F5E}" dt="2020-07-20T07:59:33.248" v="634" actId="20577"/>
          <ac:spMkLst>
            <pc:docMk/>
            <pc:sldMk cId="2241524956" sldId="300"/>
            <ac:spMk id="2" creationId="{D5543615-B270-4EC7-B992-D933D23003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4F3E085-5126-4C3B-B16B-F28DC53BD9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A8868958-CFC4-42F9-8D52-FC301C899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FA6FA9-E1FB-4375-B5C8-7A148917A619}" type="datetimeFigureOut">
              <a:rPr lang="en-US" smtClean="0"/>
              <a:t>2/18/2021</a:t>
            </a:fld>
            <a:endParaRPr lang="en-US"/>
          </a:p>
        </p:txBody>
      </p:sp>
      <p:sp>
        <p:nvSpPr>
          <p:cNvPr id="4" name="Footer Placeholder 3">
            <a:extLst>
              <a:ext uri="{FF2B5EF4-FFF2-40B4-BE49-F238E27FC236}">
                <a16:creationId xmlns="" xmlns:a16="http://schemas.microsoft.com/office/drawing/2014/main" id="{0FBE5948-46B7-4997-930F-CCB8BAE7A9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721BC857-687A-488A-89F2-E70605EC51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9503FA-9556-472D-8451-7ECDBE636916}" type="slidenum">
              <a:rPr lang="en-US" smtClean="0"/>
              <a:t>‹#›</a:t>
            </a:fld>
            <a:endParaRPr lang="en-US"/>
          </a:p>
        </p:txBody>
      </p:sp>
    </p:spTree>
    <p:extLst>
      <p:ext uri="{BB962C8B-B14F-4D97-AF65-F5344CB8AC3E}">
        <p14:creationId xmlns:p14="http://schemas.microsoft.com/office/powerpoint/2010/main" val="15103416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7800" y="1339200"/>
            <a:ext cx="5472000" cy="3510000"/>
          </a:xfrm>
        </p:spPr>
        <p:txBody>
          <a:bodyPr anchor="t" anchorCtr="0"/>
          <a:lstStyle>
            <a:lvl1pPr algn="l">
              <a:defRPr sz="11000">
                <a:solidFill>
                  <a:srgbClr val="00338D"/>
                </a:solidFill>
              </a:defRPr>
            </a:lvl1pPr>
          </a:lstStyle>
          <a:p>
            <a:r>
              <a:rPr lang="en-GB" dirty="0"/>
              <a:t>Title slide – </a:t>
            </a:r>
            <a:br>
              <a:rPr lang="en-GB" dirty="0"/>
            </a:br>
            <a:r>
              <a:rPr lang="en-GB" dirty="0"/>
              <a:t>right vertical image</a:t>
            </a:r>
            <a:endParaRPr lang="en-US" dirty="0"/>
          </a:p>
        </p:txBody>
      </p:sp>
      <p:sp>
        <p:nvSpPr>
          <p:cNvPr id="9" name="Freeform 19"/>
          <p:cNvSpPr>
            <a:spLocks noEditPoints="1"/>
          </p:cNvSpPr>
          <p:nvPr userDrawn="1"/>
        </p:nvSpPr>
        <p:spPr bwMode="auto">
          <a:xfrm>
            <a:off x="8190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819000" y="5036400"/>
            <a:ext cx="54720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4258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1177924"/>
            <a:ext cx="4370388" cy="4843463"/>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1177924"/>
            <a:ext cx="4355985"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Rectangle 20"/>
          <p:cNvSpPr/>
          <p:nvPr userDrawn="1"/>
        </p:nvSpPr>
        <p:spPr>
          <a:xfrm>
            <a:off x="5046663"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Box 15"/>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7" name="TextBox 16"/>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8" name="TextBox 17"/>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2" name="TextBox 21"/>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35710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177925"/>
            <a:ext cx="4370388" cy="4843462"/>
          </a:xfrm>
        </p:spPr>
        <p:txBody>
          <a:bodyPr/>
          <a:lstStyle>
            <a:lvl1pPr>
              <a:defRPr sz="800" baseline="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p:nvPr>
        </p:nvSpPr>
        <p:spPr>
          <a:xfrm>
            <a:off x="5046662" y="1177925"/>
            <a:ext cx="4370387"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7"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1"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8" name="TextBox 17">
            <a:extLst>
              <a:ext uri="{FF2B5EF4-FFF2-40B4-BE49-F238E27FC236}">
                <a16:creationId xmlns="" xmlns:a16="http://schemas.microsoft.com/office/drawing/2014/main" id="{F458B24D-EE77-4ECD-9C1C-47B56993BAB7}"/>
              </a:ext>
            </a:extLst>
          </p:cNvPr>
          <p:cNvSpPr txBox="1"/>
          <p:nvPr userDrawn="1"/>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65000"/>
                  </a:schemeClr>
                </a:solidFill>
                <a:latin typeface="+mn-lt"/>
                <a:ea typeface="+mn-ea"/>
                <a:cs typeface="+mn-cs"/>
              </a:rPr>
              <a:t>© 2020 KPMG d.o.o. Beograd, a Serbian limited liability company and a member firm of the KPMG network of independent member firms affiliated with KPMG International Cooperative (“KPMG International”), a Swiss entity.  All rights reserved. </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8735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48" y="1422400"/>
            <a:ext cx="1746000"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451100" y="1422400"/>
            <a:ext cx="696595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988297081"/>
      </p:ext>
    </p:extLst>
  </p:cSld>
  <p:clrMapOvr>
    <a:masterClrMapping/>
  </p:clrMapOvr>
  <p:extLst>
    <p:ext uri="{DCECCB84-F9BA-43D5-87BE-67443E8EF086}">
      <p15:sldGuideLst xmlns:p15="http://schemas.microsoft.com/office/powerpoint/2012/main">
        <p15:guide id="1" pos="15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446338" y="1422400"/>
            <a:ext cx="34020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2"/>
          </p:nvPr>
        </p:nvSpPr>
        <p:spPr>
          <a:xfrm>
            <a:off x="6015990" y="1422400"/>
            <a:ext cx="34020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3"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5295165"/>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EY MESSAGE Graph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2"/>
          </p:nvPr>
        </p:nvSpPr>
        <p:spPr>
          <a:xfrm>
            <a:off x="6015990" y="1422400"/>
            <a:ext cx="34020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3"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150666215"/>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8670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p>
            <a:r>
              <a:rPr lang="en-US"/>
              <a:t>Click to edit Master title style</a:t>
            </a:r>
            <a:endParaRPr lang="en-GB" dirty="0"/>
          </a:p>
        </p:txBody>
      </p:sp>
    </p:spTree>
    <p:extLst>
      <p:ext uri="{BB962C8B-B14F-4D97-AF65-F5344CB8AC3E}">
        <p14:creationId xmlns:p14="http://schemas.microsoft.com/office/powerpoint/2010/main" val="1076173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043900" y="1422400"/>
            <a:ext cx="40365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591450" cy="723600"/>
          </a:xfrm>
        </p:spPr>
        <p:txBody>
          <a:bodyPr/>
          <a:lstStyle/>
          <a:p>
            <a:r>
              <a:rPr lang="en-US"/>
              <a:t>Click to edit Master title style</a:t>
            </a:r>
            <a:endParaRPr lang="en-GB" dirty="0"/>
          </a:p>
        </p:txBody>
      </p:sp>
      <p:sp>
        <p:nvSpPr>
          <p:cNvPr id="5"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6099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a:t>Click icon to add chart</a:t>
            </a:r>
            <a:endParaRPr lang="en-GB" dirty="0"/>
          </a:p>
        </p:txBody>
      </p:sp>
      <p:sp>
        <p:nvSpPr>
          <p:cNvPr id="2" name="Title 1"/>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48895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468853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3830800"/>
            <a:ext cx="89281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488950" y="1422400"/>
            <a:ext cx="8928100" cy="2196000"/>
          </a:xfrm>
        </p:spPr>
        <p:txBody>
          <a:bodyPr anchor="ctr"/>
          <a:lstStyle>
            <a:lvl1pPr algn="ctr">
              <a:defRPr/>
            </a:lvl1pPr>
          </a:lstStyle>
          <a:p>
            <a:r>
              <a:rPr lang="en-US"/>
              <a:t>Click icon to add chart</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7866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74700" y="1339200"/>
            <a:ext cx="5448300" cy="3510000"/>
          </a:xfrm>
        </p:spPr>
        <p:txBody>
          <a:bodyPr anchor="t" anchorCtr="0"/>
          <a:lstStyle>
            <a:lvl1pPr algn="l">
              <a:defRPr sz="11000">
                <a:solidFill>
                  <a:srgbClr val="00338D"/>
                </a:solidFill>
              </a:defRPr>
            </a:lvl1pPr>
          </a:lstStyle>
          <a:p>
            <a:r>
              <a:rPr lang="en-GB" dirty="0"/>
              <a:t>Title slide – left vertical image</a:t>
            </a:r>
            <a:endParaRPr lang="en-US" dirty="0"/>
          </a:p>
        </p:txBody>
      </p:sp>
      <p:sp>
        <p:nvSpPr>
          <p:cNvPr id="5" name="Freeform 19"/>
          <p:cNvSpPr>
            <a:spLocks noEditPoints="1"/>
          </p:cNvSpPr>
          <p:nvPr userDrawn="1"/>
        </p:nvSpPr>
        <p:spPr bwMode="auto">
          <a:xfrm>
            <a:off x="40059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8" name="Text Placeholder 3"/>
          <p:cNvSpPr>
            <a:spLocks noGrp="1"/>
          </p:cNvSpPr>
          <p:nvPr>
            <p:ph type="body" sz="quarter" idx="11"/>
          </p:nvPr>
        </p:nvSpPr>
        <p:spPr>
          <a:xfrm>
            <a:off x="4005900" y="5036400"/>
            <a:ext cx="54171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34402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31000" y="1422400"/>
            <a:ext cx="2844000" cy="21960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488950" y="1422400"/>
            <a:ext cx="2844000" cy="21960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488949" y="38308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573050" y="1422400"/>
            <a:ext cx="2844000" cy="21960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530999" y="38308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573050" y="38308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1" name="Text Placeholder 4"/>
          <p:cNvSpPr>
            <a:spLocks noGrp="1"/>
          </p:cNvSpPr>
          <p:nvPr>
            <p:ph type="body" sz="quarter" idx="16"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44133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8950" y="1422400"/>
            <a:ext cx="8928100" cy="4604400"/>
          </a:xfrm>
        </p:spPr>
        <p:txBody>
          <a:bodyPr anchor="ctr"/>
          <a:lstStyle>
            <a:lvl1pPr algn="ctr">
              <a:defRPr/>
            </a:lvl1pPr>
          </a:lstStyle>
          <a:p>
            <a:r>
              <a:rPr lang="en-US"/>
              <a:t>Click icon to add picture</a:t>
            </a:r>
            <a:endParaRPr lang="en-GB"/>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546685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906000" cy="6026800"/>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0061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5975"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143000"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70025"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16200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315975"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143000"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970025"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797050"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797050"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87759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68983"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049016"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329050"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20880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68983"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049016"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329050"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1" name="Text Placeholder 4"/>
          <p:cNvSpPr>
            <a:spLocks noGrp="1"/>
          </p:cNvSpPr>
          <p:nvPr>
            <p:ph type="body" sz="quarter" idx="18"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68386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963100" y="4532800"/>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63100" y="1775459"/>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357201" y="3191932"/>
            <a:ext cx="1191600" cy="1191600"/>
          </a:xfrm>
          <a:prstGeom prst="ellipse">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8"/>
          <p:cNvSpPr>
            <a:spLocks noGrp="1"/>
          </p:cNvSpPr>
          <p:nvPr>
            <p:ph type="body" sz="quarter" idx="15"/>
          </p:nvPr>
        </p:nvSpPr>
        <p:spPr>
          <a:xfrm>
            <a:off x="5963100" y="1428430"/>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963100" y="4182242"/>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532800"/>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4182242"/>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75459"/>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8430"/>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Right Arrow 2"/>
          <p:cNvSpPr/>
          <p:nvPr userDrawn="1"/>
        </p:nvSpPr>
        <p:spPr>
          <a:xfrm rot="2655894">
            <a:off x="4100849"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1" name="Right Arrow 20"/>
          <p:cNvSpPr/>
          <p:nvPr userDrawn="1"/>
        </p:nvSpPr>
        <p:spPr>
          <a:xfrm rot="18944106" flipH="1">
            <a:off x="5391752"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2" name="Right Arrow 21"/>
          <p:cNvSpPr/>
          <p:nvPr userDrawn="1"/>
        </p:nvSpPr>
        <p:spPr>
          <a:xfrm rot="18944106" flipV="1">
            <a:off x="4100849"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3" name="Right Arrow 22"/>
          <p:cNvSpPr/>
          <p:nvPr userDrawn="1"/>
        </p:nvSpPr>
        <p:spPr>
          <a:xfrm rot="2655894" flipH="1" flipV="1">
            <a:off x="5391752"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4" name="Title 3"/>
          <p:cNvSpPr>
            <a:spLocks noGrp="1"/>
          </p:cNvSpPr>
          <p:nvPr>
            <p:ph type="title"/>
          </p:nvPr>
        </p:nvSpPr>
        <p:spPr/>
        <p:txBody>
          <a:bodyPr/>
          <a:lstStyle/>
          <a:p>
            <a:r>
              <a:rPr lang="en-US"/>
              <a:t>Click to edit Master title style</a:t>
            </a:r>
            <a:endParaRPr lang="en-GB" dirty="0"/>
          </a:p>
        </p:txBody>
      </p:sp>
      <p:sp>
        <p:nvSpPr>
          <p:cNvPr id="16" name="Text Placeholder 4"/>
          <p:cNvSpPr>
            <a:spLocks noGrp="1"/>
          </p:cNvSpPr>
          <p:nvPr>
            <p:ph type="body" sz="quarter" idx="11" hasCustomPrompt="1"/>
          </p:nvPr>
        </p:nvSpPr>
        <p:spPr>
          <a:xfrm>
            <a:off x="48895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695715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7315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5043900" y="1781375"/>
            <a:ext cx="437315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504390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7"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85535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41200"/>
            <a:ext cx="4362725"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4" y="1775459"/>
            <a:ext cx="4362725"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5054324" y="1428430"/>
            <a:ext cx="436272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054324" y="3890142"/>
            <a:ext cx="436272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241200"/>
            <a:ext cx="436175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3890142"/>
            <a:ext cx="43617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75459"/>
            <a:ext cx="436175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8430"/>
            <a:ext cx="43617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4" name="Title 3"/>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899627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824" y="3829182"/>
            <a:ext cx="4352225"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4" y="1422400"/>
            <a:ext cx="4352225"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17"/>
          </p:nvPr>
        </p:nvSpPr>
        <p:spPr>
          <a:xfrm>
            <a:off x="499450" y="3829182"/>
            <a:ext cx="4361750"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8"/>
          <p:cNvSpPr>
            <a:spLocks noGrp="1"/>
          </p:cNvSpPr>
          <p:nvPr>
            <p:ph type="body" sz="quarter" idx="19"/>
          </p:nvPr>
        </p:nvSpPr>
        <p:spPr>
          <a:xfrm>
            <a:off x="488950" y="1422400"/>
            <a:ext cx="4361750"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62860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one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8696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7800" y="1339200"/>
            <a:ext cx="5472000" cy="3510000"/>
          </a:xfrm>
        </p:spPr>
        <p:txBody>
          <a:bodyPr anchor="t" anchorCtr="0"/>
          <a:lstStyle>
            <a:lvl1pPr algn="l">
              <a:defRPr sz="11000">
                <a:solidFill>
                  <a:schemeClr val="bg1"/>
                </a:solidFill>
              </a:defRPr>
            </a:lvl1pPr>
          </a:lstStyle>
          <a:p>
            <a:r>
              <a:rPr lang="en-GB" dirty="0"/>
              <a:t>Title slide – </a:t>
            </a:r>
            <a:br>
              <a:rPr lang="en-GB" dirty="0"/>
            </a:br>
            <a:r>
              <a:rPr lang="en-GB" dirty="0"/>
              <a:t>right vertical image</a:t>
            </a:r>
            <a:endParaRPr lang="en-US" dirty="0"/>
          </a:p>
        </p:txBody>
      </p:sp>
      <p:sp>
        <p:nvSpPr>
          <p:cNvPr id="9" name="Freeform 19"/>
          <p:cNvSpPr>
            <a:spLocks noEditPoints="1"/>
          </p:cNvSpPr>
          <p:nvPr userDrawn="1"/>
        </p:nvSpPr>
        <p:spPr bwMode="auto">
          <a:xfrm>
            <a:off x="8190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819000" y="5036400"/>
            <a:ext cx="54720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73223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two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2771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981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four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81153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16" name="Rectangle 6"/>
          <p:cNvSpPr>
            <a:spLocks noChangeArrowheads="1"/>
          </p:cNvSpPr>
          <p:nvPr userDrawn="1"/>
        </p:nvSpPr>
        <p:spPr bwMode="gray">
          <a:xfrm>
            <a:off x="1704314" y="6233914"/>
            <a:ext cx="1458955"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KPMG LLP, a UK limited liability partnership, is a member of KPMG International,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a Swiss cooperative</a:t>
            </a:r>
          </a:p>
        </p:txBody>
      </p:sp>
      <p:sp>
        <p:nvSpPr>
          <p:cNvPr id="17" name="Rectangle 7"/>
          <p:cNvSpPr>
            <a:spLocks noChangeArrowheads="1"/>
          </p:cNvSpPr>
          <p:nvPr userDrawn="1"/>
        </p:nvSpPr>
        <p:spPr bwMode="gray">
          <a:xfrm>
            <a:off x="6869995" y="6233914"/>
            <a:ext cx="1228504" cy="218653"/>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in England No OC301540</a:t>
            </a:r>
          </a:p>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office: 15 Canada Square,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London E14 5GL </a:t>
            </a:r>
          </a:p>
        </p:txBody>
      </p:sp>
      <p:sp>
        <p:nvSpPr>
          <p:cNvPr id="18" name="Rectangle 6"/>
          <p:cNvSpPr>
            <a:spLocks noChangeArrowheads="1"/>
          </p:cNvSpPr>
          <p:nvPr userDrawn="1"/>
        </p:nvSpPr>
        <p:spPr bwMode="gray">
          <a:xfrm>
            <a:off x="3351380" y="6233914"/>
            <a:ext cx="1889785" cy="310198"/>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KPMG Audit </a:t>
            </a:r>
            <a:r>
              <a:rPr lang="en-US" sz="550" dirty="0" err="1">
                <a:solidFill>
                  <a:schemeClr val="bg1">
                    <a:lumMod val="65000"/>
                  </a:schemeClr>
                </a:solidFill>
                <a:latin typeface="+mn-lt"/>
                <a:cs typeface="Arial" panose="020B0604020202020204" pitchFamily="34" charset="0"/>
              </a:rPr>
              <a:t>Plc</a:t>
            </a:r>
            <a:r>
              <a:rPr lang="en-US" sz="550" dirty="0">
                <a:solidFill>
                  <a:schemeClr val="bg1">
                    <a:lumMod val="65000"/>
                  </a:schemeClr>
                </a:solidFill>
                <a:latin typeface="+mn-lt"/>
                <a:cs typeface="Arial" panose="020B0604020202020204" pitchFamily="34" charset="0"/>
              </a:rPr>
              <a:t>, a company incorporated under the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UK Companies Acts, is a member of KPMG International,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a Swiss cooperative</a:t>
            </a:r>
          </a:p>
        </p:txBody>
      </p:sp>
      <p:sp>
        <p:nvSpPr>
          <p:cNvPr id="19" name="Rectangle 7"/>
          <p:cNvSpPr>
            <a:spLocks noChangeArrowheads="1"/>
          </p:cNvSpPr>
          <p:nvPr userDrawn="1"/>
        </p:nvSpPr>
        <p:spPr bwMode="gray">
          <a:xfrm>
            <a:off x="5429275" y="6233914"/>
            <a:ext cx="1252610" cy="218653"/>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Registered in England No 3110745</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Registered office: 15 Canada Square,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London E14 5GL </a:t>
            </a:r>
          </a:p>
        </p:txBody>
      </p:sp>
      <p:sp>
        <p:nvSpPr>
          <p:cNvPr id="20" name="Freeform 19"/>
          <p:cNvSpPr>
            <a:spLocks noEditPoints="1"/>
          </p:cNvSpPr>
          <p:nvPr userDrawn="1"/>
        </p:nvSpPr>
        <p:spPr bwMode="auto">
          <a:xfrm>
            <a:off x="488950"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Tree>
    <p:extLst>
      <p:ext uri="{BB962C8B-B14F-4D97-AF65-F5344CB8AC3E}">
        <p14:creationId xmlns:p14="http://schemas.microsoft.com/office/powerpoint/2010/main" val="127210351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10" name="Rectangle 6"/>
          <p:cNvSpPr>
            <a:spLocks noChangeArrowheads="1"/>
          </p:cNvSpPr>
          <p:nvPr userDrawn="1"/>
        </p:nvSpPr>
        <p:spPr bwMode="gray">
          <a:xfrm>
            <a:off x="1704314" y="6233914"/>
            <a:ext cx="1458955"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KPMG LLP, a UK limited liability partnership, is a member of KPMG International,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a Swiss cooperative</a:t>
            </a:r>
          </a:p>
        </p:txBody>
      </p:sp>
      <p:sp>
        <p:nvSpPr>
          <p:cNvPr id="12" name="Rectangle 7"/>
          <p:cNvSpPr>
            <a:spLocks noChangeArrowheads="1"/>
          </p:cNvSpPr>
          <p:nvPr userDrawn="1"/>
        </p:nvSpPr>
        <p:spPr bwMode="gray">
          <a:xfrm>
            <a:off x="6869995" y="6233914"/>
            <a:ext cx="1228504" cy="218653"/>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in England No OC301540</a:t>
            </a:r>
          </a:p>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office: 15 Canada Square,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London E14 5GL </a:t>
            </a:r>
          </a:p>
        </p:txBody>
      </p:sp>
      <p:sp>
        <p:nvSpPr>
          <p:cNvPr id="13" name="Rectangle 6"/>
          <p:cNvSpPr>
            <a:spLocks noChangeArrowheads="1"/>
          </p:cNvSpPr>
          <p:nvPr userDrawn="1"/>
        </p:nvSpPr>
        <p:spPr bwMode="gray">
          <a:xfrm>
            <a:off x="3351380" y="6233914"/>
            <a:ext cx="1889785" cy="310198"/>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KPMG Audit </a:t>
            </a:r>
            <a:r>
              <a:rPr lang="en-US" sz="550" dirty="0" err="1">
                <a:solidFill>
                  <a:schemeClr val="bg1">
                    <a:lumMod val="65000"/>
                  </a:schemeClr>
                </a:solidFill>
                <a:latin typeface="+mn-lt"/>
                <a:cs typeface="Arial" panose="020B0604020202020204" pitchFamily="34" charset="0"/>
              </a:rPr>
              <a:t>Plc</a:t>
            </a:r>
            <a:r>
              <a:rPr lang="en-US" sz="550" dirty="0">
                <a:solidFill>
                  <a:schemeClr val="bg1">
                    <a:lumMod val="65000"/>
                  </a:schemeClr>
                </a:solidFill>
                <a:latin typeface="+mn-lt"/>
                <a:cs typeface="Arial" panose="020B0604020202020204" pitchFamily="34" charset="0"/>
              </a:rPr>
              <a:t>, a company incorporated under the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UK Companies Acts, is a member of KPMG International,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a Swiss cooperative</a:t>
            </a:r>
          </a:p>
        </p:txBody>
      </p:sp>
      <p:sp>
        <p:nvSpPr>
          <p:cNvPr id="15" name="Rectangle 7"/>
          <p:cNvSpPr>
            <a:spLocks noChangeArrowheads="1"/>
          </p:cNvSpPr>
          <p:nvPr userDrawn="1"/>
        </p:nvSpPr>
        <p:spPr bwMode="gray">
          <a:xfrm>
            <a:off x="5429275" y="6233914"/>
            <a:ext cx="1252610" cy="218653"/>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Registered in England No 3110745</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Registered office: 15 Canada Square,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London E14 5GL </a:t>
            </a:r>
          </a:p>
        </p:txBody>
      </p:sp>
      <p:sp>
        <p:nvSpPr>
          <p:cNvPr id="16" name="Freeform 15"/>
          <p:cNvSpPr>
            <a:spLocks noEditPoints="1"/>
          </p:cNvSpPr>
          <p:nvPr userDrawn="1"/>
        </p:nvSpPr>
        <p:spPr bwMode="auto">
          <a:xfrm>
            <a:off x="488950"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3" name="Title 2"/>
          <p:cNvSpPr>
            <a:spLocks noGrp="1"/>
          </p:cNvSpPr>
          <p:nvPr>
            <p:ph type="title"/>
          </p:nvPr>
        </p:nvSpPr>
        <p:spPr>
          <a:xfrm>
            <a:off x="488950" y="451575"/>
            <a:ext cx="8591450" cy="723600"/>
          </a:xfrm>
        </p:spPr>
        <p:txBody>
          <a:bodyPr/>
          <a:lstStyle/>
          <a:p>
            <a:r>
              <a:rPr lang="en-US"/>
              <a:t>Click to edit Master title style</a:t>
            </a:r>
            <a:endParaRPr lang="en-GB" dirty="0"/>
          </a:p>
        </p:txBody>
      </p:sp>
      <p:sp>
        <p:nvSpPr>
          <p:cNvPr id="17" name="Text Placeholder 5"/>
          <p:cNvSpPr>
            <a:spLocks noGrp="1"/>
          </p:cNvSpPr>
          <p:nvPr>
            <p:ph type="body" sz="quarter" idx="10"/>
          </p:nvPr>
        </p:nvSpPr>
        <p:spPr>
          <a:xfrm>
            <a:off x="488950" y="1422400"/>
            <a:ext cx="8591450" cy="460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9019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177925"/>
            <a:ext cx="4370388" cy="4843462"/>
          </a:xfrm>
        </p:spPr>
        <p:txBody>
          <a:bodyPr/>
          <a:lstStyle>
            <a:lvl1pPr>
              <a:defRPr sz="800" baseline="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p:nvPr>
        </p:nvSpPr>
        <p:spPr>
          <a:xfrm>
            <a:off x="5047876" y="1177925"/>
            <a:ext cx="4369173"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24"/>
          <p:cNvSpPr>
            <a:spLocks noGrp="1"/>
          </p:cNvSpPr>
          <p:nvPr>
            <p:ph type="body" sz="quarter" idx="15"/>
          </p:nvPr>
        </p:nvSpPr>
        <p:spPr>
          <a:xfrm>
            <a:off x="488950" y="451705"/>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2" name="Freeform 19"/>
          <p:cNvSpPr>
            <a:spLocks noEditPoints="1"/>
          </p:cNvSpPr>
          <p:nvPr userDrawn="1"/>
        </p:nvSpPr>
        <p:spPr bwMode="auto">
          <a:xfrm>
            <a:off x="488950"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3" name="TextBox 12"/>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4" name="TextBox 13"/>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5" name="TextBox 14"/>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6" name="TextBox 15"/>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7" name="Shape 8"/>
          <p:cNvSpPr txBox="1">
            <a:spLocks/>
          </p:cNvSpPr>
          <p:nvPr userDrawn="1"/>
        </p:nvSpPr>
        <p:spPr>
          <a:xfrm>
            <a:off x="8916271"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912272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82867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1715999"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
          <p:cNvSpPr>
            <a:spLocks noGrp="1"/>
          </p:cNvSpPr>
          <p:nvPr>
            <p:ph type="body" sz="quarter" idx="11"/>
          </p:nvPr>
        </p:nvSpPr>
        <p:spPr>
          <a:xfrm>
            <a:off x="1715999" y="51133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8" name="Text Placeholder 2"/>
          <p:cNvSpPr>
            <a:spLocks noGrp="1"/>
          </p:cNvSpPr>
          <p:nvPr>
            <p:ph type="body" sz="quarter" idx="12"/>
          </p:nvPr>
        </p:nvSpPr>
        <p:spPr>
          <a:xfrm>
            <a:off x="1715999" y="5902325"/>
            <a:ext cx="7375525"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9" name="Text Placeholder 2"/>
          <p:cNvSpPr>
            <a:spLocks noGrp="1"/>
          </p:cNvSpPr>
          <p:nvPr>
            <p:ph type="body" sz="quarter" idx="13"/>
          </p:nvPr>
        </p:nvSpPr>
        <p:spPr>
          <a:xfrm>
            <a:off x="1715999" y="43132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20" name="Text Placeholder 2"/>
          <p:cNvSpPr>
            <a:spLocks noGrp="1"/>
          </p:cNvSpPr>
          <p:nvPr>
            <p:ph type="body" sz="quarter" idx="14"/>
          </p:nvPr>
        </p:nvSpPr>
        <p:spPr>
          <a:xfrm>
            <a:off x="1715999" y="3948112"/>
            <a:ext cx="2052000"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21" name="Text Placeholder 2"/>
          <p:cNvSpPr>
            <a:spLocks noGrp="1"/>
          </p:cNvSpPr>
          <p:nvPr>
            <p:ph type="body" sz="quarter" idx="15"/>
          </p:nvPr>
        </p:nvSpPr>
        <p:spPr>
          <a:xfrm>
            <a:off x="4775338" y="3948112"/>
            <a:ext cx="2052000"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16"/>
          <a:stretch/>
        </p:blipFill>
        <p:spPr>
          <a:xfrm>
            <a:off x="1715999" y="3442555"/>
            <a:ext cx="1261469" cy="384049"/>
          </a:xfrm>
          <a:prstGeom prst="rect">
            <a:avLst/>
          </a:prstGeom>
        </p:spPr>
      </p:pic>
      <p:sp>
        <p:nvSpPr>
          <p:cNvPr id="11" name="TextBox 10"/>
          <p:cNvSpPr txBox="1"/>
          <p:nvPr userDrawn="1"/>
        </p:nvSpPr>
        <p:spPr>
          <a:xfrm>
            <a:off x="1828800" y="6687742"/>
            <a:ext cx="5934075" cy="1226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pic>
        <p:nvPicPr>
          <p:cNvPr id="12" name="Picture 11">
            <a:extLst>
              <a:ext uri="{FF2B5EF4-FFF2-40B4-BE49-F238E27FC236}">
                <a16:creationId xmlns="" xmlns:a16="http://schemas.microsoft.com/office/drawing/2014/main" id="{22246F12-0E75-4800-B4A5-B5DC0E20FBC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482" r="16458" b="-28956"/>
          <a:stretch/>
        </p:blipFill>
        <p:spPr>
          <a:xfrm>
            <a:off x="2969911" y="3441774"/>
            <a:ext cx="430554" cy="495251"/>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74700" y="1339200"/>
            <a:ext cx="5448300" cy="3510000"/>
          </a:xfrm>
        </p:spPr>
        <p:txBody>
          <a:bodyPr anchor="t" anchorCtr="0"/>
          <a:lstStyle>
            <a:lvl1pPr algn="l">
              <a:defRPr sz="11000">
                <a:solidFill>
                  <a:schemeClr val="bg1"/>
                </a:solidFill>
              </a:defRPr>
            </a:lvl1pPr>
          </a:lstStyle>
          <a:p>
            <a:r>
              <a:rPr lang="en-GB" dirty="0"/>
              <a:t>Title slide – left vertical image</a:t>
            </a:r>
            <a:endParaRPr lang="en-US" dirty="0"/>
          </a:p>
        </p:txBody>
      </p:sp>
      <p:sp>
        <p:nvSpPr>
          <p:cNvPr id="5" name="Freeform 19"/>
          <p:cNvSpPr>
            <a:spLocks noEditPoints="1"/>
          </p:cNvSpPr>
          <p:nvPr userDrawn="1"/>
        </p:nvSpPr>
        <p:spPr bwMode="auto">
          <a:xfrm>
            <a:off x="40059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8" name="Text Placeholder 3"/>
          <p:cNvSpPr>
            <a:spLocks noGrp="1"/>
          </p:cNvSpPr>
          <p:nvPr>
            <p:ph type="body" sz="quarter" idx="11"/>
          </p:nvPr>
        </p:nvSpPr>
        <p:spPr>
          <a:xfrm>
            <a:off x="4005900" y="5036400"/>
            <a:ext cx="54171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1340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rgbClr val="00338D"/>
                </a:solidFill>
              </a:defRPr>
            </a:lvl1pPr>
          </a:lstStyle>
          <a:p>
            <a:r>
              <a:rPr lang="en-US" dirty="0"/>
              <a:t>Title slide – singular light </a:t>
            </a:r>
            <a:br>
              <a:rPr lang="en-US" dirty="0"/>
            </a:br>
            <a:r>
              <a:rPr lang="en-US" dirty="0"/>
              <a:t>image</a:t>
            </a:r>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100" dirty="0">
              <a:solidFill>
                <a:srgbClr val="00338D"/>
              </a:solidFill>
            </a:endParaRPr>
          </a:p>
        </p:txBody>
      </p:sp>
      <p:sp>
        <p:nvSpPr>
          <p:cNvPr id="8" name="Text Placeholder 3"/>
          <p:cNvSpPr>
            <a:spLocks noGrp="1"/>
          </p:cNvSpPr>
          <p:nvPr>
            <p:ph type="body" sz="quarter" idx="11"/>
          </p:nvPr>
        </p:nvSpPr>
        <p:spPr>
          <a:xfrm>
            <a:off x="2236108" y="5036400"/>
            <a:ext cx="6687092"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38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US" dirty="0"/>
              <a:t>Title slide – singular dark </a:t>
            </a:r>
            <a:br>
              <a:rPr lang="en-US" dirty="0"/>
            </a:br>
            <a:r>
              <a:rPr lang="en-US" dirty="0"/>
              <a:t>image</a:t>
            </a:r>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8"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8816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image title bar">
    <p:bg>
      <p:bgPr>
        <a:solidFill>
          <a:schemeClr val="accent1"/>
        </a:solidFill>
        <a:effectLst/>
      </p:bgPr>
    </p:bg>
    <p:spTree>
      <p:nvGrpSpPr>
        <p:cNvPr id="1" name=""/>
        <p:cNvGrpSpPr/>
        <p:nvPr/>
      </p:nvGrpSpPr>
      <p:grpSpPr>
        <a:xfrm>
          <a:off x="0" y="0"/>
          <a:ext cx="0" cy="0"/>
          <a:chOff x="0" y="0"/>
          <a:chExt cx="0" cy="0"/>
        </a:xfrm>
      </p:grpSpPr>
      <p:sp>
        <p:nvSpPr>
          <p:cNvPr id="4" name="object 3"/>
          <p:cNvSpPr/>
          <p:nvPr userDrawn="1"/>
        </p:nvSpPr>
        <p:spPr>
          <a:xfrm>
            <a:off x="-1" y="0"/>
            <a:ext cx="39624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787801" y="1339200"/>
            <a:ext cx="2824977" cy="3510000"/>
          </a:xfrm>
        </p:spPr>
        <p:txBody>
          <a:bodyPr anchor="t" anchorCtr="0"/>
          <a:lstStyle>
            <a:lvl1pPr algn="l">
              <a:defRPr sz="7200">
                <a:solidFill>
                  <a:schemeClr val="bg1"/>
                </a:solidFill>
              </a:defRPr>
            </a:lvl1pPr>
          </a:lstStyle>
          <a:p>
            <a:r>
              <a:rPr lang="en-GB" dirty="0"/>
              <a:t>Title slide – singular image title bar</a:t>
            </a:r>
            <a:endParaRPr lang="en-US" dirty="0"/>
          </a:p>
        </p:txBody>
      </p:sp>
      <p:sp>
        <p:nvSpPr>
          <p:cNvPr id="9" name="Freeform 19"/>
          <p:cNvSpPr>
            <a:spLocks noEditPoints="1"/>
          </p:cNvSpPr>
          <p:nvPr userDrawn="1"/>
        </p:nvSpPr>
        <p:spPr bwMode="auto">
          <a:xfrm>
            <a:off x="8190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819001" y="5036400"/>
            <a:ext cx="279377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1101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Title slide 6</a:t>
            </a:r>
            <a:br>
              <a:rPr lang="en-GB" dirty="0"/>
            </a:br>
            <a:r>
              <a:rPr lang="en-GB" dirty="0"/>
              <a:t>no image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9"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3242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1177924"/>
            <a:ext cx="4370388" cy="4843463"/>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1177924"/>
            <a:ext cx="4355985"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Rectangle 20"/>
          <p:cNvSpPr/>
          <p:nvPr userDrawn="1"/>
        </p:nvSpPr>
        <p:spPr>
          <a:xfrm>
            <a:off x="5047877"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24" name="TextBox 23">
            <a:extLst>
              <a:ext uri="{FF2B5EF4-FFF2-40B4-BE49-F238E27FC236}">
                <a16:creationId xmlns="" xmlns:a16="http://schemas.microsoft.com/office/drawing/2014/main" id="{BB7DBEE7-7B49-4F15-878A-E61AF819FDB5}"/>
              </a:ext>
            </a:extLst>
          </p:cNvPr>
          <p:cNvSpPr txBox="1"/>
          <p:nvPr userDrawn="1"/>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65000"/>
                  </a:schemeClr>
                </a:solidFill>
                <a:latin typeface="+mn-lt"/>
                <a:ea typeface="+mn-ea"/>
                <a:cs typeface="+mn-cs"/>
              </a:rPr>
              <a:t>© 2020 KPMG d.o.o. Beograd, a Serbian limited liability company and a member firm of the KPMG network of independent member firms affiliated with KPMG International Cooperative (“KPMG International”), a Swiss entity.  All rights reserved. </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74866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8951" y="1422400"/>
            <a:ext cx="8918242" cy="460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9027000" y="6320118"/>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chemeClr val="tx2"/>
                </a:solidFill>
                <a:latin typeface="+mn-lt"/>
                <a:ea typeface="Arial"/>
                <a:cs typeface="Arial" panose="020B0604020202020204" pitchFamily="34" charset="0"/>
              </a:rPr>
              <a:pPr algn="r"/>
              <a:t>‹#›</a:t>
            </a:fld>
            <a:endParaRPr lang="en-US" sz="900" dirty="0">
              <a:solidFill>
                <a:schemeClr val="tx2"/>
              </a:solidFill>
              <a:latin typeface="+mn-lt"/>
              <a:ea typeface="Arial"/>
              <a:cs typeface="Arial" panose="020B0604020202020204" pitchFamily="34" charset="0"/>
            </a:endParaRPr>
          </a:p>
        </p:txBody>
      </p:sp>
      <p:sp>
        <p:nvSpPr>
          <p:cNvPr id="30" name="TextBox 29"/>
          <p:cNvSpPr txBox="1"/>
          <p:nvPr userDrawn="1"/>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65000"/>
                  </a:schemeClr>
                </a:solidFill>
                <a:latin typeface="+mn-lt"/>
                <a:ea typeface="+mn-ea"/>
                <a:cs typeface="+mn-cs"/>
              </a:rPr>
              <a:t>© 2020 KPMG d.o.o. Beograd, a Serbian limited liability company and a member firm of the KPMG network of independent member firms affiliated with KPMG International Cooperative (“KPMG International”), a Swiss entity.  All rights reserved. </a:t>
            </a:r>
            <a:endParaRPr lang="en-GB" sz="600" kern="1200" noProof="0" dirty="0">
              <a:solidFill>
                <a:schemeClr val="bg1">
                  <a:lumMod val="65000"/>
                </a:schemeClr>
              </a:solidFill>
              <a:latin typeface="+mn-lt"/>
              <a:ea typeface="+mn-ea"/>
              <a:cs typeface="+mn-cs"/>
            </a:endParaRPr>
          </a:p>
        </p:txBody>
      </p:sp>
      <p:sp>
        <p:nvSpPr>
          <p:cNvPr id="25" name="TextBox 24"/>
          <p:cNvSpPr txBox="1"/>
          <p:nvPr userDrawn="1"/>
        </p:nvSpPr>
        <p:spPr>
          <a:xfrm>
            <a:off x="1828800" y="6687742"/>
            <a:ext cx="5934075" cy="1226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sp>
        <p:nvSpPr>
          <p:cNvPr id="27" name="Freeform 19"/>
          <p:cNvSpPr>
            <a:spLocks noEditPoints="1"/>
          </p:cNvSpPr>
          <p:nvPr userDrawn="1"/>
        </p:nvSpPr>
        <p:spPr bwMode="auto">
          <a:xfrm>
            <a:off x="488950"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07" r:id="rId9"/>
    <p:sldLayoutId id="2147483729" r:id="rId10"/>
    <p:sldLayoutId id="2147483708" r:id="rId11"/>
    <p:sldLayoutId id="2147483723" r:id="rId12"/>
    <p:sldLayoutId id="2147483726" r:id="rId13"/>
    <p:sldLayoutId id="2147483730" r:id="rId14"/>
    <p:sldLayoutId id="2147483666" r:id="rId15"/>
    <p:sldLayoutId id="2147483705" r:id="rId16"/>
    <p:sldLayoutId id="2147483689" r:id="rId17"/>
    <p:sldLayoutId id="2147483690" r:id="rId18"/>
    <p:sldLayoutId id="2147483692" r:id="rId19"/>
    <p:sldLayoutId id="2147483693" r:id="rId20"/>
    <p:sldLayoutId id="2147483694" r:id="rId21"/>
    <p:sldLayoutId id="2147483695" r:id="rId22"/>
    <p:sldLayoutId id="2147483701" r:id="rId23"/>
    <p:sldLayoutId id="2147483697" r:id="rId24"/>
    <p:sldLayoutId id="2147483698" r:id="rId25"/>
    <p:sldLayoutId id="2147483699" r:id="rId26"/>
    <p:sldLayoutId id="2147483711" r:id="rId27"/>
    <p:sldLayoutId id="2147483712" r:id="rId28"/>
    <p:sldLayoutId id="2147483682" r:id="rId29"/>
    <p:sldLayoutId id="2147483683" r:id="rId30"/>
    <p:sldLayoutId id="2147483684" r:id="rId31"/>
    <p:sldLayoutId id="2147483685" r:id="rId32"/>
    <p:sldLayoutId id="2147483720" r:id="rId33"/>
    <p:sldLayoutId id="2147483721" r:id="rId34"/>
    <p:sldLayoutId id="2147483719" r:id="rId35"/>
    <p:sldLayoutId id="2147483667" r:id="rId36"/>
  </p:sldLayoutIdLst>
  <p:txStyles>
    <p:titleStyle>
      <a:lvl1pPr algn="l" defTabSz="914400" rtl="0" eaLnBrk="1" latinLnBrk="0" hangingPunct="1">
        <a:lnSpc>
          <a:spcPct val="70000"/>
        </a:lnSpc>
        <a:spcBef>
          <a:spcPct val="0"/>
        </a:spcBef>
        <a:buNone/>
        <a:defRPr sz="3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308" userDrawn="1">
          <p15:clr>
            <a:srgbClr val="F26B43"/>
          </p15:clr>
        </p15:guide>
        <p15:guide id="3" pos="5932"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guide id="8" pos="3061" userDrawn="1">
          <p15:clr>
            <a:srgbClr val="F26B43"/>
          </p15:clr>
        </p15:guide>
        <p15:guide id="9" pos="31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kpmg.com/socialmedia" TargetMode="External"/><Relationship Id="rId2" Type="http://schemas.openxmlformats.org/officeDocument/2006/relationships/slideLayout" Target="../slideLayouts/slideLayout36.xml"/><Relationship Id="rId1" Type="http://schemas.openxmlformats.org/officeDocument/2006/relationships/tags" Target="../tags/tag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kpmg.rs/" TargetMode="External"/><Relationship Id="rId2" Type="http://schemas.openxmlformats.org/officeDocument/2006/relationships/hyperlink" Target="mailto:abucic@kpmg.com"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8D"/>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noProof="0" dirty="0"/>
              <a:t/>
            </a:r>
            <a:br>
              <a:rPr lang="en-US" noProof="0" dirty="0"/>
            </a:br>
            <a:endParaRPr lang="en-US" noProof="0" dirty="0"/>
          </a:p>
        </p:txBody>
      </p:sp>
      <p:sp>
        <p:nvSpPr>
          <p:cNvPr id="9" name="Text Placeholder 8">
            <a:extLst>
              <a:ext uri="{FF2B5EF4-FFF2-40B4-BE49-F238E27FC236}">
                <a16:creationId xmlns="" xmlns:a16="http://schemas.microsoft.com/office/drawing/2014/main" id="{127B99EB-9925-4EF5-A1E2-B9634EC2D7B8}"/>
              </a:ext>
            </a:extLst>
          </p:cNvPr>
          <p:cNvSpPr>
            <a:spLocks noGrp="1"/>
          </p:cNvSpPr>
          <p:nvPr>
            <p:ph type="body" sz="quarter" idx="11"/>
          </p:nvPr>
        </p:nvSpPr>
        <p:spPr>
          <a:xfrm>
            <a:off x="257452" y="5578398"/>
            <a:ext cx="9250532" cy="1098627"/>
          </a:xfrm>
        </p:spPr>
        <p:txBody>
          <a:bodyPr/>
          <a:lstStyle/>
          <a:p>
            <a:pPr algn="ctr"/>
            <a:r>
              <a:rPr lang="en-US" sz="1800" dirty="0">
                <a:solidFill>
                  <a:schemeClr val="bg1"/>
                </a:solidFill>
              </a:rPr>
              <a:t>Support to the development of an Asset Management System and </a:t>
            </a:r>
          </a:p>
          <a:p>
            <a:pPr algn="ctr"/>
            <a:r>
              <a:rPr lang="en-US" sz="1800" dirty="0">
                <a:solidFill>
                  <a:schemeClr val="bg1"/>
                </a:solidFill>
              </a:rPr>
              <a:t>Asset  Information System in the railway sector, Montenegro </a:t>
            </a:r>
          </a:p>
          <a:p>
            <a:pPr algn="ctr"/>
            <a:r>
              <a:rPr lang="en-US" sz="1800" dirty="0">
                <a:solidFill>
                  <a:schemeClr val="bg1"/>
                </a:solidFill>
              </a:rPr>
              <a:t>Contract# EIB-MNE-RIOM-SER-SL-2019-A1</a:t>
            </a:r>
          </a:p>
          <a:p>
            <a:endParaRPr lang="en-US" dirty="0"/>
          </a:p>
        </p:txBody>
      </p:sp>
      <p:sp>
        <p:nvSpPr>
          <p:cNvPr id="10" name="Rectangle 9">
            <a:extLst>
              <a:ext uri="{FF2B5EF4-FFF2-40B4-BE49-F238E27FC236}">
                <a16:creationId xmlns="" xmlns:a16="http://schemas.microsoft.com/office/drawing/2014/main" id="{DBF5C81D-7C92-4DC0-8D0C-AD04B67121C9}"/>
              </a:ext>
            </a:extLst>
          </p:cNvPr>
          <p:cNvSpPr/>
          <p:nvPr/>
        </p:nvSpPr>
        <p:spPr>
          <a:xfrm>
            <a:off x="6143625" y="959826"/>
            <a:ext cx="3657600" cy="1569660"/>
          </a:xfrm>
          <a:prstGeom prst="rect">
            <a:avLst/>
          </a:prstGeom>
        </p:spPr>
        <p:txBody>
          <a:bodyPr wrap="square">
            <a:spAutoFit/>
          </a:bodyPr>
          <a:lstStyle/>
          <a:p>
            <a:pPr algn="ctr"/>
            <a:r>
              <a:rPr lang="en-US" sz="3200" b="1" u="sng" dirty="0">
                <a:solidFill>
                  <a:schemeClr val="bg1"/>
                </a:solidFill>
                <a:latin typeface="Calibri" panose="020F0502020204030204" pitchFamily="34" charset="0"/>
                <a:cs typeface="Calibri" panose="020F0502020204030204" pitchFamily="34" charset="0"/>
              </a:rPr>
              <a:t>Progress report</a:t>
            </a:r>
          </a:p>
          <a:p>
            <a:endParaRPr lang="en-US" sz="3200" b="1" u="sng" dirty="0">
              <a:solidFill>
                <a:schemeClr val="bg1"/>
              </a:solidFill>
              <a:latin typeface="Calibri" panose="020F0502020204030204" pitchFamily="34" charset="0"/>
              <a:cs typeface="Calibri" panose="020F0502020204030204" pitchFamily="34" charset="0"/>
            </a:endParaRPr>
          </a:p>
          <a:p>
            <a:pPr algn="ctr"/>
            <a:r>
              <a:rPr lang="en-US" sz="3200" b="1" dirty="0">
                <a:solidFill>
                  <a:schemeClr val="bg1"/>
                </a:solidFill>
                <a:latin typeface="Calibri" panose="020F0502020204030204" pitchFamily="34" charset="0"/>
                <a:cs typeface="Calibri" panose="020F0502020204030204" pitchFamily="34" charset="0"/>
              </a:rPr>
              <a:t>19.02.2021.</a:t>
            </a:r>
          </a:p>
        </p:txBody>
      </p:sp>
      <p:pic>
        <p:nvPicPr>
          <p:cNvPr id="3" name="Picture 2">
            <a:extLst>
              <a:ext uri="{FF2B5EF4-FFF2-40B4-BE49-F238E27FC236}">
                <a16:creationId xmlns="" xmlns:a16="http://schemas.microsoft.com/office/drawing/2014/main" id="{B089F493-BBF3-415E-AFB4-8241640B7989}"/>
              </a:ext>
            </a:extLst>
          </p:cNvPr>
          <p:cNvPicPr>
            <a:picLocks noChangeAspect="1"/>
          </p:cNvPicPr>
          <p:nvPr/>
        </p:nvPicPr>
        <p:blipFill>
          <a:blip r:embed="rId2"/>
          <a:stretch>
            <a:fillRect/>
          </a:stretch>
        </p:blipFill>
        <p:spPr>
          <a:xfrm>
            <a:off x="0" y="0"/>
            <a:ext cx="5924550" cy="5314950"/>
          </a:xfrm>
          <a:prstGeom prst="rect">
            <a:avLst/>
          </a:prstGeom>
        </p:spPr>
      </p:pic>
    </p:spTree>
    <p:extLst>
      <p:ext uri="{BB962C8B-B14F-4D97-AF65-F5344CB8AC3E}">
        <p14:creationId xmlns:p14="http://schemas.microsoft.com/office/powerpoint/2010/main" val="43828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quarter" idx="11"/>
            <p:custDataLst>
              <p:tags r:id="rId1"/>
            </p:custDataLst>
          </p:nvPr>
        </p:nvSpPr>
        <p:spPr/>
        <p:txBody>
          <a:bodyPr/>
          <a:lstStyle/>
          <a:p>
            <a:r>
              <a:rPr lang="en-US" dirty="0"/>
              <a:t>© 2021 KPMG d.o.o. Beograd, a Serbian limited liability company and a member firm of the KPMG network of independent member firms affiliated with KPMG International Cooperative (“KPMG International”), a Swiss entity.  All rights reserved. </a:t>
            </a:r>
          </a:p>
        </p:txBody>
      </p:sp>
      <p:sp>
        <p:nvSpPr>
          <p:cNvPr id="30" name="Text Placeholder 29"/>
          <p:cNvSpPr>
            <a:spLocks noGrp="1"/>
          </p:cNvSpPr>
          <p:nvPr>
            <p:ph type="body" sz="quarter" idx="12"/>
          </p:nvPr>
        </p:nvSpPr>
        <p:spPr/>
        <p:txBody>
          <a:bodyPr/>
          <a:lstStyle/>
          <a:p>
            <a:r>
              <a:rPr lang="en-US" noProof="0" dirty="0"/>
              <a:t>The KPMG name and logo are registered trademarks or trademarks of KPMG International. </a:t>
            </a:r>
          </a:p>
        </p:txBody>
      </p:sp>
      <p:sp>
        <p:nvSpPr>
          <p:cNvPr id="40" name="Text Placeholder 39"/>
          <p:cNvSpPr>
            <a:spLocks noGrp="1"/>
          </p:cNvSpPr>
          <p:nvPr>
            <p:ph type="body" sz="quarter" idx="13"/>
          </p:nvPr>
        </p:nvSpPr>
        <p:spPr/>
        <p:txBody>
          <a:bodyPr/>
          <a:lstStyle/>
          <a:p>
            <a:r>
              <a:rPr lang="en-US" noProof="0"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
        <p:nvSpPr>
          <p:cNvPr id="46" name="Text Placeholder 45"/>
          <p:cNvSpPr>
            <a:spLocks noGrp="1"/>
          </p:cNvSpPr>
          <p:nvPr>
            <p:ph type="body" sz="quarter" idx="14"/>
          </p:nvPr>
        </p:nvSpPr>
        <p:spPr/>
        <p:txBody>
          <a:bodyPr/>
          <a:lstStyle/>
          <a:p>
            <a:r>
              <a:rPr lang="en-US" noProof="0" dirty="0"/>
              <a:t>kpmg.com/</a:t>
            </a:r>
            <a:r>
              <a:rPr lang="en-US" noProof="0" dirty="0" err="1"/>
              <a:t>socialmedia</a:t>
            </a:r>
            <a:endParaRPr lang="en-US" noProof="0" dirty="0"/>
          </a:p>
        </p:txBody>
      </p:sp>
      <p:sp>
        <p:nvSpPr>
          <p:cNvPr id="6" name="Rectangle 5">
            <a:hlinkClick r:id="rId3"/>
            <a:extLst>
              <a:ext uri="{FF2B5EF4-FFF2-40B4-BE49-F238E27FC236}">
                <a16:creationId xmlns="" xmlns:a16="http://schemas.microsoft.com/office/drawing/2014/main" id="{AD91784F-52E2-4087-A8AA-A0174467DABB}"/>
              </a:ext>
            </a:extLst>
          </p:cNvPr>
          <p:cNvSpPr>
            <a:spLocks noChangeArrowheads="1"/>
          </p:cNvSpPr>
          <p:nvPr/>
        </p:nvSpPr>
        <p:spPr bwMode="auto">
          <a:xfrm>
            <a:off x="3767999" y="3916280"/>
            <a:ext cx="1218793" cy="169277"/>
          </a:xfrm>
          <a:prstGeom prst="rect">
            <a:avLst/>
          </a:prstGeom>
          <a:noFill/>
          <a:ln w="9525">
            <a:noFill/>
            <a:miter lim="800000"/>
            <a:headEnd/>
            <a:tailEnd/>
          </a:ln>
          <a:effectLst/>
        </p:spPr>
        <p:txBody>
          <a:bodyPr wrap="square" lIns="0" tIns="0" rIns="0" bIns="0" anchor="ctr">
            <a:spAutoFit/>
          </a:bodyPr>
          <a:lstStyle/>
          <a:p>
            <a:pPr>
              <a:defRPr/>
            </a:pPr>
            <a:r>
              <a:rPr lang="en-GB" sz="1100" b="1" dirty="0">
                <a:solidFill>
                  <a:schemeClr val="tx2"/>
                </a:solidFill>
              </a:rPr>
              <a:t>kpmg.com/app</a:t>
            </a:r>
          </a:p>
        </p:txBody>
      </p:sp>
      <p:pic>
        <p:nvPicPr>
          <p:cNvPr id="7" name="Picture 6">
            <a:extLst>
              <a:ext uri="{FF2B5EF4-FFF2-40B4-BE49-F238E27FC236}">
                <a16:creationId xmlns="" xmlns:a16="http://schemas.microsoft.com/office/drawing/2014/main" id="{A99CA368-C30C-4117-BF57-4FE3E0CC59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7999" y="3444298"/>
            <a:ext cx="1325883" cy="381001"/>
          </a:xfrm>
          <a:prstGeom prst="rect">
            <a:avLst/>
          </a:prstGeom>
        </p:spPr>
      </p:pic>
    </p:spTree>
    <p:extLst>
      <p:ext uri="{BB962C8B-B14F-4D97-AF65-F5344CB8AC3E}">
        <p14:creationId xmlns:p14="http://schemas.microsoft.com/office/powerpoint/2010/main" val="394525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8E8B332-242E-41C5-BCE5-70B23058895D}"/>
              </a:ext>
            </a:extLst>
          </p:cNvPr>
          <p:cNvSpPr>
            <a:spLocks noGrp="1"/>
          </p:cNvSpPr>
          <p:nvPr>
            <p:ph type="body" sz="quarter" idx="10"/>
          </p:nvPr>
        </p:nvSpPr>
        <p:spPr>
          <a:xfrm>
            <a:off x="488949" y="1177925"/>
            <a:ext cx="8855075" cy="4843462"/>
          </a:xfrm>
        </p:spPr>
        <p:txBody>
          <a:bodyPr/>
          <a:lstStyle/>
          <a:p>
            <a:pPr marL="171450" indent="-171450" algn="just">
              <a:buFont typeface="Wingdings" panose="05000000000000000000" pitchFamily="2" charset="2"/>
              <a:buChar char="§"/>
            </a:pPr>
            <a:endParaRPr lang="sr-Latn-RS" sz="1800" dirty="0"/>
          </a:p>
          <a:p>
            <a:pPr marL="171450" indent="-171450" algn="just">
              <a:buFont typeface="Wingdings" panose="05000000000000000000" pitchFamily="2" charset="2"/>
              <a:buChar char="§"/>
            </a:pPr>
            <a:r>
              <a:rPr lang="en-GB" sz="2000" dirty="0"/>
              <a:t>Overall Objective</a:t>
            </a:r>
          </a:p>
          <a:p>
            <a:pPr algn="just"/>
            <a:r>
              <a:rPr lang="en-US" sz="1800" b="0" dirty="0"/>
              <a:t>To facilitate the potential for economic growth in the country and in the region by:</a:t>
            </a:r>
            <a:endParaRPr lang="sr-Latn-RS" sz="1800" b="0" dirty="0"/>
          </a:p>
          <a:p>
            <a:pPr marL="171450" indent="-171450" algn="just">
              <a:buFont typeface="Arial" panose="020B0604020202020204" pitchFamily="34" charset="0"/>
              <a:buChar char="•"/>
            </a:pPr>
            <a:r>
              <a:rPr lang="en-US" sz="1800" b="0" dirty="0"/>
              <a:t>Enhancing railway infrastructure development and maintenance in Montenegro;</a:t>
            </a:r>
          </a:p>
          <a:p>
            <a:pPr marL="171450" indent="-171450" algn="just">
              <a:buFont typeface="Arial" panose="020B0604020202020204" pitchFamily="34" charset="0"/>
              <a:buChar char="•"/>
            </a:pPr>
            <a:r>
              <a:rPr lang="en-US" sz="1800" b="0" dirty="0"/>
              <a:t>Increasing the competitiveness and level of service of railway transport in Montenegro, thereby increasing the potential for a transport modal shift from road to rail.</a:t>
            </a:r>
            <a:endParaRPr lang="sr-Latn-RS" sz="1800" b="0" dirty="0"/>
          </a:p>
          <a:p>
            <a:pPr algn="just"/>
            <a:endParaRPr lang="en-US" sz="900" i="1" dirty="0"/>
          </a:p>
          <a:p>
            <a:pPr marL="171450" lvl="0" indent="-171450" algn="just">
              <a:buFont typeface="Wingdings" panose="05000000000000000000" pitchFamily="2" charset="2"/>
              <a:buChar char="§"/>
            </a:pPr>
            <a:r>
              <a:rPr lang="en-US" sz="2000" dirty="0">
                <a:solidFill>
                  <a:srgbClr val="00338D"/>
                </a:solidFill>
              </a:rPr>
              <a:t>Purpose </a:t>
            </a:r>
          </a:p>
          <a:p>
            <a:r>
              <a:rPr lang="en-US" sz="1800" b="0" dirty="0"/>
              <a:t>To design an AMS and AIS tailored to the identified needs of ŽICG, including:</a:t>
            </a:r>
          </a:p>
          <a:p>
            <a:pPr marL="171450" lvl="0" indent="-171450" algn="just">
              <a:buFont typeface="Arial" panose="020B0604020202020204" pitchFamily="34" charset="0"/>
              <a:buChar char="•"/>
            </a:pPr>
            <a:r>
              <a:rPr lang="en-US" sz="1800" b="0" dirty="0"/>
              <a:t>proposed adjustments to management structure and/or business procedures;</a:t>
            </a:r>
          </a:p>
          <a:p>
            <a:pPr marL="171450" lvl="0" indent="-171450" algn="just">
              <a:buFont typeface="Arial" panose="020B0604020202020204" pitchFamily="34" charset="0"/>
              <a:buChar char="•"/>
            </a:pPr>
            <a:r>
              <a:rPr lang="en-US" sz="1800" b="0" dirty="0"/>
              <a:t>proposed related changes to staffing requirements and their training;</a:t>
            </a:r>
          </a:p>
          <a:p>
            <a:pPr marL="171450" lvl="0" indent="-171450" algn="just">
              <a:buFont typeface="Arial" panose="020B0604020202020204" pitchFamily="34" charset="0"/>
              <a:buChar char="•"/>
            </a:pPr>
            <a:r>
              <a:rPr lang="en-US" sz="1800" b="0" dirty="0"/>
              <a:t>hardware and software requirements.</a:t>
            </a:r>
          </a:p>
          <a:p>
            <a:pPr marL="285750" lvl="0" indent="-285750" algn="just">
              <a:buFontTx/>
              <a:buChar char="-"/>
            </a:pPr>
            <a:endParaRPr lang="en-US" sz="1600" i="1" dirty="0"/>
          </a:p>
          <a:p>
            <a:pPr lvl="0" algn="just"/>
            <a:endParaRPr lang="en-US" sz="1600" i="1" dirty="0"/>
          </a:p>
          <a:p>
            <a:endParaRPr lang="en-US" dirty="0"/>
          </a:p>
        </p:txBody>
      </p:sp>
      <p:sp>
        <p:nvSpPr>
          <p:cNvPr id="4" name="Text Placeholder 3">
            <a:extLst>
              <a:ext uri="{FF2B5EF4-FFF2-40B4-BE49-F238E27FC236}">
                <a16:creationId xmlns="" xmlns:a16="http://schemas.microsoft.com/office/drawing/2014/main" id="{463177CB-EF74-45CB-822B-77492CC81316}"/>
              </a:ext>
            </a:extLst>
          </p:cNvPr>
          <p:cNvSpPr>
            <a:spLocks noGrp="1"/>
          </p:cNvSpPr>
          <p:nvPr>
            <p:ph type="body" sz="quarter" idx="15"/>
          </p:nvPr>
        </p:nvSpPr>
        <p:spPr>
          <a:xfrm>
            <a:off x="488949" y="445724"/>
            <a:ext cx="8388351" cy="732201"/>
          </a:xfrm>
        </p:spPr>
        <p:txBody>
          <a:bodyPr/>
          <a:lstStyle/>
          <a:p>
            <a:r>
              <a:rPr lang="en-US" sz="2400" u="sng" dirty="0"/>
              <a:t>Key Highlights about the Project</a:t>
            </a:r>
            <a:r>
              <a:rPr lang="sr-Latn-RS" sz="2400" u="sng" dirty="0"/>
              <a:t> – </a:t>
            </a:r>
            <a:r>
              <a:rPr lang="sr-Latn-RS" sz="2400" u="sng" dirty="0" err="1"/>
              <a:t>Objective</a:t>
            </a:r>
            <a:r>
              <a:rPr lang="en-US" sz="2400" u="sng" dirty="0"/>
              <a:t>/purpose</a:t>
            </a:r>
            <a:r>
              <a:rPr lang="sr-Latn-RS" sz="2400" u="sng" dirty="0"/>
              <a:t> </a:t>
            </a:r>
            <a:endParaRPr lang="en-US" sz="2400" dirty="0"/>
          </a:p>
        </p:txBody>
      </p:sp>
    </p:spTree>
    <p:extLst>
      <p:ext uri="{BB962C8B-B14F-4D97-AF65-F5344CB8AC3E}">
        <p14:creationId xmlns:p14="http://schemas.microsoft.com/office/powerpoint/2010/main" val="213104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8E8B332-242E-41C5-BCE5-70B23058895D}"/>
              </a:ext>
            </a:extLst>
          </p:cNvPr>
          <p:cNvSpPr>
            <a:spLocks noGrp="1"/>
          </p:cNvSpPr>
          <p:nvPr>
            <p:ph type="body" sz="quarter" idx="10"/>
          </p:nvPr>
        </p:nvSpPr>
        <p:spPr>
          <a:xfrm>
            <a:off x="488949" y="1260638"/>
            <a:ext cx="8855075" cy="4991577"/>
          </a:xfrm>
        </p:spPr>
        <p:txBody>
          <a:bodyPr/>
          <a:lstStyle/>
          <a:p>
            <a:pPr algn="just">
              <a:spcBef>
                <a:spcPts val="1200"/>
              </a:spcBef>
              <a:spcAft>
                <a:spcPts val="1200"/>
              </a:spcAft>
            </a:pPr>
            <a:r>
              <a:rPr lang="en-US" sz="2000" u="sng" dirty="0">
                <a:effectLst>
                  <a:outerShdw blurRad="38100" dist="38100" dir="2700000" algn="tl">
                    <a:srgbClr val="000000">
                      <a:alpha val="43137"/>
                    </a:srgbClr>
                  </a:outerShdw>
                </a:effectLst>
              </a:rPr>
              <a:t>RESULT 1</a:t>
            </a:r>
            <a:r>
              <a:rPr lang="en-US" sz="2000" b="0" dirty="0"/>
              <a:t>: Development of an efficient asset management strategy and system designed following internationally accepted standards and practices:</a:t>
            </a:r>
          </a:p>
          <a:p>
            <a:pPr marL="918900" lvl="4" indent="-342900" algn="just">
              <a:buFont typeface="Wingdings" panose="05000000000000000000" pitchFamily="2" charset="2"/>
              <a:buChar char="ü"/>
            </a:pPr>
            <a:r>
              <a:rPr lang="en-US" sz="1600" b="0" dirty="0"/>
              <a:t>Asset Management Strategy Report</a:t>
            </a:r>
          </a:p>
          <a:p>
            <a:pPr marL="918900" lvl="4" indent="-342900" algn="just">
              <a:buFont typeface="Wingdings" panose="05000000000000000000" pitchFamily="2" charset="2"/>
              <a:buChar char="ü"/>
            </a:pPr>
            <a:r>
              <a:rPr lang="en-US" sz="1600" b="0" dirty="0"/>
              <a:t>Proposal for an Asset Management System</a:t>
            </a:r>
          </a:p>
          <a:p>
            <a:pPr algn="just">
              <a:spcBef>
                <a:spcPts val="1200"/>
              </a:spcBef>
              <a:spcAft>
                <a:spcPts val="1200"/>
              </a:spcAft>
            </a:pPr>
            <a:r>
              <a:rPr lang="en-US" sz="2000" u="sng" dirty="0">
                <a:effectLst>
                  <a:outerShdw blurRad="38100" dist="38100" dir="2700000" algn="tl">
                    <a:srgbClr val="000000">
                      <a:alpha val="43137"/>
                    </a:srgbClr>
                  </a:outerShdw>
                </a:effectLst>
              </a:rPr>
              <a:t>RESULT 2</a:t>
            </a:r>
            <a:r>
              <a:rPr lang="en-US" sz="2000" b="0" dirty="0"/>
              <a:t>: Analysis of ŽICG’s management structure, business processes and human resources capacity:</a:t>
            </a:r>
          </a:p>
          <a:p>
            <a:pPr marL="918900" lvl="4" indent="-342900" algn="just">
              <a:buFont typeface="Wingdings" panose="05000000000000000000" pitchFamily="2" charset="2"/>
              <a:buChar char="ü"/>
            </a:pPr>
            <a:r>
              <a:rPr lang="en-US" sz="1600" dirty="0"/>
              <a:t>Management Re-structuring Proposal and Business Process Revision</a:t>
            </a:r>
          </a:p>
          <a:p>
            <a:pPr algn="just">
              <a:spcBef>
                <a:spcPts val="1200"/>
              </a:spcBef>
              <a:spcAft>
                <a:spcPts val="1200"/>
              </a:spcAft>
            </a:pPr>
            <a:r>
              <a:rPr lang="en-US" sz="2000" u="sng" dirty="0">
                <a:effectLst>
                  <a:outerShdw blurRad="38100" dist="38100" dir="2700000" algn="tl">
                    <a:srgbClr val="000000">
                      <a:alpha val="43137"/>
                    </a:srgbClr>
                  </a:outerShdw>
                </a:effectLst>
              </a:rPr>
              <a:t>RESULT 3</a:t>
            </a:r>
            <a:r>
              <a:rPr lang="en-US" sz="2000" b="0" dirty="0"/>
              <a:t>: Identification of qualitative and quantitative requirements for a complimentary Asset Information System:</a:t>
            </a:r>
          </a:p>
          <a:p>
            <a:pPr marL="918900" lvl="4" indent="-342900" algn="just">
              <a:buFont typeface="Wingdings" panose="05000000000000000000" pitchFamily="2" charset="2"/>
              <a:buChar char="ü"/>
            </a:pPr>
            <a:r>
              <a:rPr lang="en-US" sz="1600" dirty="0"/>
              <a:t>Technical Specifications and Tender Documents for procurement of hardware and software</a:t>
            </a:r>
          </a:p>
          <a:p>
            <a:pPr marL="918900" lvl="4" indent="-342900" algn="just">
              <a:buFont typeface="Wingdings" panose="05000000000000000000" pitchFamily="2" charset="2"/>
              <a:buChar char="ü"/>
            </a:pPr>
            <a:r>
              <a:rPr lang="en-US" sz="1600" dirty="0"/>
              <a:t>Endorsed Tender Evaluation Report </a:t>
            </a:r>
          </a:p>
          <a:p>
            <a:endParaRPr lang="en-US" dirty="0"/>
          </a:p>
        </p:txBody>
      </p:sp>
      <p:sp>
        <p:nvSpPr>
          <p:cNvPr id="4" name="Text Placeholder 3">
            <a:extLst>
              <a:ext uri="{FF2B5EF4-FFF2-40B4-BE49-F238E27FC236}">
                <a16:creationId xmlns="" xmlns:a16="http://schemas.microsoft.com/office/drawing/2014/main" id="{463177CB-EF74-45CB-822B-77492CC81316}"/>
              </a:ext>
            </a:extLst>
          </p:cNvPr>
          <p:cNvSpPr>
            <a:spLocks noGrp="1"/>
          </p:cNvSpPr>
          <p:nvPr>
            <p:ph type="body" sz="quarter" idx="15"/>
          </p:nvPr>
        </p:nvSpPr>
        <p:spPr>
          <a:xfrm>
            <a:off x="488949" y="445724"/>
            <a:ext cx="6511925" cy="732201"/>
          </a:xfrm>
        </p:spPr>
        <p:txBody>
          <a:bodyPr/>
          <a:lstStyle/>
          <a:p>
            <a:r>
              <a:rPr lang="en-US" sz="2400" u="sng" dirty="0"/>
              <a:t>Key Highlights about the Project</a:t>
            </a:r>
            <a:r>
              <a:rPr lang="sr-Latn-RS" sz="2400" u="sng" dirty="0"/>
              <a:t> - </a:t>
            </a:r>
            <a:r>
              <a:rPr lang="en-US" sz="2400" u="sng" dirty="0"/>
              <a:t>Results</a:t>
            </a:r>
            <a:r>
              <a:rPr lang="sr-Latn-RS" sz="2400" u="sng" dirty="0"/>
              <a:t> </a:t>
            </a:r>
            <a:endParaRPr lang="en-US" sz="2400" dirty="0"/>
          </a:p>
        </p:txBody>
      </p:sp>
    </p:spTree>
    <p:extLst>
      <p:ext uri="{BB962C8B-B14F-4D97-AF65-F5344CB8AC3E}">
        <p14:creationId xmlns:p14="http://schemas.microsoft.com/office/powerpoint/2010/main" val="309821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8E8B332-242E-41C5-BCE5-70B23058895D}"/>
              </a:ext>
            </a:extLst>
          </p:cNvPr>
          <p:cNvSpPr>
            <a:spLocks noGrp="1"/>
          </p:cNvSpPr>
          <p:nvPr>
            <p:ph type="body" sz="quarter" idx="10"/>
          </p:nvPr>
        </p:nvSpPr>
        <p:spPr>
          <a:xfrm>
            <a:off x="488947" y="896654"/>
            <a:ext cx="8855075" cy="5228938"/>
          </a:xfrm>
        </p:spPr>
        <p:txBody>
          <a:bodyPr/>
          <a:lstStyle/>
          <a:p>
            <a:pPr marL="285750" indent="-285750" algn="just">
              <a:spcBef>
                <a:spcPts val="1200"/>
              </a:spcBef>
              <a:spcAft>
                <a:spcPts val="1200"/>
              </a:spcAft>
              <a:buFont typeface="Courier New" panose="02070309020205020404" pitchFamily="49" charset="0"/>
              <a:buChar char="o"/>
            </a:pPr>
            <a:r>
              <a:rPr lang="en-US" sz="1800" b="0" dirty="0"/>
              <a:t>Methodology based on Asset Management Excellence Model (AMEM) </a:t>
            </a:r>
          </a:p>
          <a:p>
            <a:pPr marL="285750" indent="-285750" algn="just">
              <a:spcBef>
                <a:spcPts val="1200"/>
              </a:spcBef>
              <a:spcAft>
                <a:spcPts val="1200"/>
              </a:spcAft>
              <a:buFont typeface="Courier New" panose="02070309020205020404" pitchFamily="49" charset="0"/>
              <a:buChar char="o"/>
            </a:pPr>
            <a:r>
              <a:rPr lang="en-US" sz="1800" b="0" dirty="0"/>
              <a:t>Questionnaire for Asset Management GAP analysis </a:t>
            </a:r>
          </a:p>
          <a:p>
            <a:pPr marL="285750" indent="-285750" algn="just">
              <a:spcBef>
                <a:spcPts val="1200"/>
              </a:spcBef>
              <a:spcAft>
                <a:spcPts val="1200"/>
              </a:spcAft>
              <a:buFont typeface="Courier New" panose="02070309020205020404" pitchFamily="49" charset="0"/>
              <a:buChar char="o"/>
            </a:pPr>
            <a:r>
              <a:rPr lang="en-US" sz="1800" b="0" dirty="0"/>
              <a:t>Asset Management GAP analysis conducted, shared with Beneficiary and implemented in Asset Management Strategy</a:t>
            </a:r>
          </a:p>
          <a:p>
            <a:pPr marL="285750" indent="-285750" algn="just">
              <a:spcBef>
                <a:spcPts val="1200"/>
              </a:spcBef>
              <a:spcAft>
                <a:spcPts val="1200"/>
              </a:spcAft>
              <a:buFont typeface="Courier New" panose="02070309020205020404" pitchFamily="49" charset="0"/>
              <a:buChar char="o"/>
            </a:pPr>
            <a:r>
              <a:rPr lang="en-US" sz="1800" b="0" dirty="0"/>
              <a:t>Implementation of the two Workshops with ZICG (Gap Analysis and Strategic Priorities)</a:t>
            </a:r>
          </a:p>
          <a:p>
            <a:pPr marL="285750" indent="-285750" algn="just">
              <a:spcBef>
                <a:spcPts val="1200"/>
              </a:spcBef>
              <a:spcAft>
                <a:spcPts val="1200"/>
              </a:spcAft>
              <a:buFont typeface="Courier New" panose="02070309020205020404" pitchFamily="49" charset="0"/>
              <a:buChar char="o"/>
            </a:pPr>
            <a:r>
              <a:rPr lang="en-US" sz="1800" b="0" dirty="0"/>
              <a:t>Introductory parts of Asset Management Strategy (Overview of the railway sector restructuring process, Financial Status of the Company, Projects implemented and funds used in the previous period and Summary of the Current situation)</a:t>
            </a:r>
          </a:p>
          <a:p>
            <a:pPr marL="285750" indent="-285750" algn="just">
              <a:spcBef>
                <a:spcPts val="1200"/>
              </a:spcBef>
              <a:spcAft>
                <a:spcPts val="1200"/>
              </a:spcAft>
              <a:buFont typeface="Courier New" panose="02070309020205020404" pitchFamily="49" charset="0"/>
              <a:buChar char="o"/>
            </a:pPr>
            <a:r>
              <a:rPr lang="en-US" sz="1800" b="0" dirty="0"/>
              <a:t>Defined the strategic priorities for Asset Management Strategy</a:t>
            </a:r>
          </a:p>
          <a:p>
            <a:pPr marL="285750" indent="-285750" algn="just">
              <a:spcBef>
                <a:spcPts val="1200"/>
              </a:spcBef>
              <a:spcAft>
                <a:spcPts val="1200"/>
              </a:spcAft>
              <a:buFont typeface="Courier New" panose="02070309020205020404" pitchFamily="49" charset="0"/>
              <a:buChar char="o"/>
            </a:pPr>
            <a:r>
              <a:rPr lang="en-US" sz="1800" b="0" dirty="0"/>
              <a:t>Determine of the business priorities were determined and measures for different asset type </a:t>
            </a:r>
          </a:p>
        </p:txBody>
      </p:sp>
      <p:sp>
        <p:nvSpPr>
          <p:cNvPr id="4" name="Text Placeholder 3">
            <a:extLst>
              <a:ext uri="{FF2B5EF4-FFF2-40B4-BE49-F238E27FC236}">
                <a16:creationId xmlns="" xmlns:a16="http://schemas.microsoft.com/office/drawing/2014/main" id="{463177CB-EF74-45CB-822B-77492CC81316}"/>
              </a:ext>
            </a:extLst>
          </p:cNvPr>
          <p:cNvSpPr>
            <a:spLocks noGrp="1"/>
          </p:cNvSpPr>
          <p:nvPr>
            <p:ph type="body" sz="quarter" idx="15"/>
          </p:nvPr>
        </p:nvSpPr>
        <p:spPr>
          <a:xfrm>
            <a:off x="488948" y="235473"/>
            <a:ext cx="8855075" cy="465863"/>
          </a:xfrm>
        </p:spPr>
        <p:txBody>
          <a:bodyPr/>
          <a:lstStyle/>
          <a:p>
            <a:r>
              <a:rPr lang="en-US" sz="1800" u="sng" dirty="0"/>
              <a:t>PROGRESS - PROPOSAL FOR AN ASSET MANAGEMENT STRATEGY </a:t>
            </a:r>
            <a:endParaRPr lang="en-US" sz="1800" dirty="0"/>
          </a:p>
        </p:txBody>
      </p:sp>
    </p:spTree>
    <p:extLst>
      <p:ext uri="{BB962C8B-B14F-4D97-AF65-F5344CB8AC3E}">
        <p14:creationId xmlns:p14="http://schemas.microsoft.com/office/powerpoint/2010/main" val="3643345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8E8B332-242E-41C5-BCE5-70B23058895D}"/>
              </a:ext>
            </a:extLst>
          </p:cNvPr>
          <p:cNvSpPr>
            <a:spLocks noGrp="1"/>
          </p:cNvSpPr>
          <p:nvPr>
            <p:ph type="body" sz="quarter" idx="10"/>
          </p:nvPr>
        </p:nvSpPr>
        <p:spPr>
          <a:xfrm>
            <a:off x="409048" y="1367170"/>
            <a:ext cx="8855075" cy="3204829"/>
          </a:xfrm>
        </p:spPr>
        <p:txBody>
          <a:bodyPr/>
          <a:lstStyle/>
          <a:p>
            <a:pPr marL="285750" indent="-285750" algn="just">
              <a:spcBef>
                <a:spcPts val="1200"/>
              </a:spcBef>
              <a:spcAft>
                <a:spcPts val="1200"/>
              </a:spcAft>
              <a:buFont typeface="Courier New" panose="02070309020205020404" pitchFamily="49" charset="0"/>
              <a:buChar char="o"/>
            </a:pPr>
            <a:r>
              <a:rPr lang="en-US" sz="1800" b="0" dirty="0"/>
              <a:t>Clarification and assessment of usage of software for asset management in Montenegro’s railway infrastructure.</a:t>
            </a:r>
          </a:p>
          <a:p>
            <a:pPr marL="285750" indent="-285750" algn="just">
              <a:spcBef>
                <a:spcPts val="1200"/>
              </a:spcBef>
              <a:spcAft>
                <a:spcPts val="1200"/>
              </a:spcAft>
              <a:buFont typeface="Courier New" panose="02070309020205020404" pitchFamily="49" charset="0"/>
              <a:buChar char="o"/>
            </a:pPr>
            <a:r>
              <a:rPr lang="en-US" sz="1800" b="0" dirty="0"/>
              <a:t>Assessment of existing communication infrastructure in RIMM (Railroad Infrastructure manager of Montenegro) and proposal for possible improvement.</a:t>
            </a:r>
          </a:p>
          <a:p>
            <a:pPr marL="285750" indent="-285750" algn="just">
              <a:spcBef>
                <a:spcPts val="1200"/>
              </a:spcBef>
              <a:spcAft>
                <a:spcPts val="1200"/>
              </a:spcAft>
              <a:buFont typeface="Courier New" panose="02070309020205020404" pitchFamily="49" charset="0"/>
              <a:buChar char="o"/>
            </a:pPr>
            <a:r>
              <a:rPr lang="en-US" sz="1800" b="0" dirty="0"/>
              <a:t>Definition of key activities for future business improvement in accordance with planned traffic volume changes </a:t>
            </a:r>
          </a:p>
          <a:p>
            <a:pPr marL="285750" indent="-285750" algn="just">
              <a:spcBef>
                <a:spcPts val="1200"/>
              </a:spcBef>
              <a:spcAft>
                <a:spcPts val="1200"/>
              </a:spcAft>
              <a:buFont typeface="Courier New" panose="02070309020205020404" pitchFamily="49" charset="0"/>
              <a:buChar char="o"/>
            </a:pPr>
            <a:r>
              <a:rPr lang="en-US" sz="1800" b="0" dirty="0"/>
              <a:t>Assessment of line capacity was carried out, to determine possible “critical infrastructure”.</a:t>
            </a:r>
          </a:p>
        </p:txBody>
      </p:sp>
      <p:sp>
        <p:nvSpPr>
          <p:cNvPr id="4" name="Text Placeholder 3">
            <a:extLst>
              <a:ext uri="{FF2B5EF4-FFF2-40B4-BE49-F238E27FC236}">
                <a16:creationId xmlns="" xmlns:a16="http://schemas.microsoft.com/office/drawing/2014/main" id="{463177CB-EF74-45CB-822B-77492CC81316}"/>
              </a:ext>
            </a:extLst>
          </p:cNvPr>
          <p:cNvSpPr>
            <a:spLocks noGrp="1"/>
          </p:cNvSpPr>
          <p:nvPr>
            <p:ph type="body" sz="quarter" idx="15"/>
          </p:nvPr>
        </p:nvSpPr>
        <p:spPr>
          <a:xfrm>
            <a:off x="488948" y="235474"/>
            <a:ext cx="8855075" cy="483618"/>
          </a:xfrm>
        </p:spPr>
        <p:txBody>
          <a:bodyPr/>
          <a:lstStyle/>
          <a:p>
            <a:r>
              <a:rPr lang="en-US" sz="1800" u="sng" dirty="0">
                <a:solidFill>
                  <a:srgbClr val="00338D"/>
                </a:solidFill>
              </a:rPr>
              <a:t>PROGRESS - </a:t>
            </a:r>
            <a:r>
              <a:rPr lang="en-US" sz="1800" u="sng" dirty="0"/>
              <a:t>PROPOSAL FOR AN ASSET MANAGEMENT SYSTEM</a:t>
            </a:r>
            <a:endParaRPr lang="en-US" sz="1800" dirty="0"/>
          </a:p>
        </p:txBody>
      </p:sp>
    </p:spTree>
    <p:extLst>
      <p:ext uri="{BB962C8B-B14F-4D97-AF65-F5344CB8AC3E}">
        <p14:creationId xmlns:p14="http://schemas.microsoft.com/office/powerpoint/2010/main" val="407804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8E8B332-242E-41C5-BCE5-70B23058895D}"/>
              </a:ext>
            </a:extLst>
          </p:cNvPr>
          <p:cNvSpPr>
            <a:spLocks noGrp="1"/>
          </p:cNvSpPr>
          <p:nvPr>
            <p:ph type="body" sz="quarter" idx="10"/>
          </p:nvPr>
        </p:nvSpPr>
        <p:spPr>
          <a:xfrm>
            <a:off x="557274" y="1171862"/>
            <a:ext cx="8855075" cy="4607501"/>
          </a:xfrm>
        </p:spPr>
        <p:txBody>
          <a:bodyPr/>
          <a:lstStyle/>
          <a:p>
            <a:pPr marL="285750" indent="-285750" algn="just">
              <a:spcBef>
                <a:spcPts val="1200"/>
              </a:spcBef>
              <a:spcAft>
                <a:spcPts val="1200"/>
              </a:spcAft>
              <a:buFont typeface="Courier New" panose="02070309020205020404" pitchFamily="49" charset="0"/>
              <a:buChar char="o"/>
            </a:pPr>
            <a:r>
              <a:rPr lang="en-US" sz="1800" b="0" dirty="0"/>
              <a:t>Methodology developed for assessment of the current management structure and business processes of ŽICG</a:t>
            </a:r>
          </a:p>
          <a:p>
            <a:pPr marL="285750" indent="-285750" algn="just">
              <a:spcBef>
                <a:spcPts val="1200"/>
              </a:spcBef>
              <a:spcAft>
                <a:spcPts val="1200"/>
              </a:spcAft>
              <a:buFont typeface="Courier New" panose="02070309020205020404" pitchFamily="49" charset="0"/>
              <a:buChar char="o"/>
            </a:pPr>
            <a:r>
              <a:rPr lang="en-US" sz="1800" b="0" dirty="0"/>
              <a:t>Questionnaire for the preliminary analysis and evaluation, structured with the aim to outline the main elements of the organization and qualitative and quantitative analysis of existing human resources.</a:t>
            </a:r>
          </a:p>
          <a:p>
            <a:pPr marL="285750" indent="-285750" algn="just">
              <a:spcBef>
                <a:spcPts val="1200"/>
              </a:spcBef>
              <a:spcAft>
                <a:spcPts val="1200"/>
              </a:spcAft>
              <a:buFont typeface="Courier New" panose="02070309020205020404" pitchFamily="49" charset="0"/>
              <a:buChar char="o"/>
            </a:pPr>
            <a:r>
              <a:rPr lang="en-US" sz="1800" b="0" dirty="0"/>
              <a:t>Analysis methodology is prepared observing the following: </a:t>
            </a:r>
          </a:p>
          <a:p>
            <a:pPr marL="645750" lvl="3" indent="-285750" algn="just">
              <a:spcBef>
                <a:spcPts val="1200"/>
              </a:spcBef>
              <a:spcAft>
                <a:spcPts val="1200"/>
              </a:spcAft>
              <a:buFont typeface="Arial" panose="020B0604020202020204" pitchFamily="34" charset="0"/>
              <a:buChar char="‾"/>
            </a:pPr>
            <a:r>
              <a:rPr lang="en-US" sz="1800" b="0" dirty="0"/>
              <a:t>Number and the structure of employees and HR trends.</a:t>
            </a:r>
          </a:p>
          <a:p>
            <a:pPr marL="645750" lvl="3" indent="-285750" algn="just">
              <a:spcBef>
                <a:spcPts val="1200"/>
              </a:spcBef>
              <a:spcAft>
                <a:spcPts val="1200"/>
              </a:spcAft>
              <a:buFont typeface="Arial" panose="020B0604020202020204" pitchFamily="34" charset="0"/>
              <a:buChar char="‾"/>
            </a:pPr>
            <a:r>
              <a:rPr lang="en-US" sz="1800" b="0" dirty="0"/>
              <a:t>Estimates of anticipated technical and technological changes, which require acquiring of specific knowledge and skills,</a:t>
            </a:r>
          </a:p>
          <a:p>
            <a:pPr marL="645750" lvl="3" indent="-285750" algn="just">
              <a:spcBef>
                <a:spcPts val="1200"/>
              </a:spcBef>
              <a:spcAft>
                <a:spcPts val="1200"/>
              </a:spcAft>
              <a:buFont typeface="Arial" panose="020B0604020202020204" pitchFamily="34" charset="0"/>
              <a:buChar char="‾"/>
            </a:pPr>
            <a:r>
              <a:rPr lang="en-US" sz="1800" b="0" dirty="0"/>
              <a:t>Consideration of the organizational culture of the company and assessment of the optimal way of arranging and implementing the necessary changes </a:t>
            </a:r>
          </a:p>
        </p:txBody>
      </p:sp>
      <p:sp>
        <p:nvSpPr>
          <p:cNvPr id="4" name="Text Placeholder 3">
            <a:extLst>
              <a:ext uri="{FF2B5EF4-FFF2-40B4-BE49-F238E27FC236}">
                <a16:creationId xmlns="" xmlns:a16="http://schemas.microsoft.com/office/drawing/2014/main" id="{463177CB-EF74-45CB-822B-77492CC81316}"/>
              </a:ext>
            </a:extLst>
          </p:cNvPr>
          <p:cNvSpPr>
            <a:spLocks noGrp="1"/>
          </p:cNvSpPr>
          <p:nvPr>
            <p:ph type="body" sz="quarter" idx="15"/>
          </p:nvPr>
        </p:nvSpPr>
        <p:spPr>
          <a:xfrm>
            <a:off x="337352" y="235474"/>
            <a:ext cx="9294920" cy="483618"/>
          </a:xfrm>
        </p:spPr>
        <p:txBody>
          <a:bodyPr/>
          <a:lstStyle/>
          <a:p>
            <a:r>
              <a:rPr lang="en-US" sz="1800" u="sng" dirty="0">
                <a:solidFill>
                  <a:srgbClr val="00338D"/>
                </a:solidFill>
              </a:rPr>
              <a:t>PROGRESS – </a:t>
            </a:r>
          </a:p>
          <a:p>
            <a:r>
              <a:rPr lang="en-US" sz="1800" u="sng" dirty="0"/>
              <a:t>MANAGEMENT RE-STRUCTURING PROPOSAL AND BUSINESS PROCESS REVISION</a:t>
            </a:r>
            <a:endParaRPr lang="en-US" sz="1800" dirty="0"/>
          </a:p>
        </p:txBody>
      </p:sp>
    </p:spTree>
    <p:extLst>
      <p:ext uri="{BB962C8B-B14F-4D97-AF65-F5344CB8AC3E}">
        <p14:creationId xmlns:p14="http://schemas.microsoft.com/office/powerpoint/2010/main" val="254784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8E8B332-242E-41C5-BCE5-70B23058895D}"/>
              </a:ext>
            </a:extLst>
          </p:cNvPr>
          <p:cNvSpPr>
            <a:spLocks noGrp="1"/>
          </p:cNvSpPr>
          <p:nvPr>
            <p:ph type="body" sz="quarter" idx="10"/>
          </p:nvPr>
        </p:nvSpPr>
        <p:spPr>
          <a:xfrm>
            <a:off x="115410" y="648070"/>
            <a:ext cx="9516862" cy="5539666"/>
          </a:xfrm>
        </p:spPr>
        <p:txBody>
          <a:bodyPr/>
          <a:lstStyle/>
          <a:p>
            <a:pPr marL="560070" indent="-274320" algn="just">
              <a:spcAft>
                <a:spcPts val="1200"/>
              </a:spcAft>
              <a:tabLst>
                <a:tab pos="571500" algn="l"/>
              </a:tabLst>
            </a:pPr>
            <a:endParaRPr lang="en-GB" u="sng" kern="1400" cap="small"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endParaRPr>
          </a:p>
          <a:p>
            <a:pPr marL="560070" indent="-274320" algn="just">
              <a:spcAft>
                <a:spcPts val="1200"/>
              </a:spcAft>
              <a:tabLst>
                <a:tab pos="571500" algn="l"/>
              </a:tabLst>
            </a:pPr>
            <a:r>
              <a:rPr lang="en-GB" sz="1600" u="sng" kern="1400" cap="small"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ASSET MANAGEMENT STRATEGY </a:t>
            </a:r>
            <a:endParaRPr lang="en-US" sz="1600" u="sng" kern="1400" cap="small"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endParaRPr>
          </a:p>
          <a:p>
            <a:pPr marL="285750" algn="just">
              <a:spcAft>
                <a:spcPts val="0"/>
              </a:spcAft>
              <a:tabLst>
                <a:tab pos="571500" algn="l"/>
              </a:tabLst>
            </a:pPr>
            <a:r>
              <a:rPr lang="en-US" sz="1600" b="0" dirty="0">
                <a:ea typeface="Calibri" panose="020F0502020204030204" pitchFamily="34" charset="0"/>
                <a:cs typeface="Times New Roman" panose="02020603050405020304" pitchFamily="18" charset="0"/>
              </a:rPr>
              <a:t>Finalization of Asset Management Strategy and organization of Workshop for confirmation of the Plan for implementation, </a:t>
            </a:r>
            <a:r>
              <a:rPr lang="en-US" sz="1600"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mid - March 2021</a:t>
            </a:r>
            <a:endParaRPr lang="en-US" sz="1600" dirty="0">
              <a:effectLst>
                <a:outerShdw blurRad="38100" dist="38100" dir="2700000" algn="tl">
                  <a:srgbClr val="000000">
                    <a:alpha val="43137"/>
                  </a:srgbClr>
                </a:outerShdw>
              </a:effectLst>
            </a:endParaRPr>
          </a:p>
          <a:p>
            <a:pPr marL="560070" lvl="0" indent="-274320" algn="just">
              <a:spcAft>
                <a:spcPts val="1200"/>
              </a:spcAft>
              <a:tabLst>
                <a:tab pos="571500" algn="l"/>
              </a:tabLst>
            </a:pPr>
            <a:endParaRPr lang="en-GB" sz="1600" u="sng" kern="1400" cap="small"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endParaRPr>
          </a:p>
          <a:p>
            <a:pPr marL="560070" lvl="0" indent="-274320" algn="just">
              <a:spcAft>
                <a:spcPts val="1200"/>
              </a:spcAft>
              <a:tabLst>
                <a:tab pos="571500" algn="l"/>
              </a:tabLst>
            </a:pPr>
            <a:r>
              <a:rPr lang="en-GB" sz="1600" u="sng" kern="1400" cap="small"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MANAGEMENT RE-STRUCTURING PROPOSAL AND BUSINESS PROCESS REVISION</a:t>
            </a:r>
            <a:endParaRPr lang="en-US" sz="1600" u="sng" kern="1400" cap="small"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endParaRPr>
          </a:p>
          <a:p>
            <a:pPr marL="285750" lvl="0" algn="just">
              <a:spcAft>
                <a:spcPts val="0"/>
              </a:spcAft>
              <a:tabLst>
                <a:tab pos="571500" algn="l"/>
              </a:tabLst>
            </a:pPr>
            <a:r>
              <a:rPr lang="en-US" sz="1600" b="0" dirty="0">
                <a:solidFill>
                  <a:srgbClr val="00338D"/>
                </a:solidFill>
                <a:ea typeface="Calibri" panose="020F0502020204030204" pitchFamily="34" charset="0"/>
                <a:cs typeface="Times New Roman" panose="02020603050405020304" pitchFamily="18" charset="0"/>
              </a:rPr>
              <a:t>Final</a:t>
            </a:r>
            <a:r>
              <a:rPr lang="en-GB" sz="1600" b="0" dirty="0">
                <a:solidFill>
                  <a:srgbClr val="00338D"/>
                </a:solidFill>
                <a:ea typeface="Calibri" panose="020F0502020204030204" pitchFamily="34" charset="0"/>
                <a:cs typeface="Times New Roman" panose="02020603050405020304" pitchFamily="18" charset="0"/>
              </a:rPr>
              <a:t> Management Restructuring Proposal and Business Process Revision should be carried out </a:t>
            </a:r>
          </a:p>
          <a:p>
            <a:pPr marL="285750" lvl="0" algn="just">
              <a:spcAft>
                <a:spcPts val="0"/>
              </a:spcAft>
              <a:tabLst>
                <a:tab pos="571500" algn="l"/>
              </a:tabLst>
            </a:pPr>
            <a:r>
              <a:rPr lang="en-US" sz="1600" u="sng" dirty="0">
                <a:solidFill>
                  <a:srgbClr val="00338D"/>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mid - March 2021</a:t>
            </a:r>
          </a:p>
          <a:p>
            <a:pPr marL="285750" algn="just">
              <a:spcAft>
                <a:spcPts val="0"/>
              </a:spcAft>
              <a:tabLst>
                <a:tab pos="571500" algn="l"/>
              </a:tabLst>
            </a:pPr>
            <a:endParaRPr lang="en-US" sz="1800" dirty="0"/>
          </a:p>
          <a:p>
            <a:pPr marL="560070" indent="-274320" algn="just">
              <a:spcAft>
                <a:spcPts val="1200"/>
              </a:spcAft>
              <a:tabLst>
                <a:tab pos="571500" algn="l"/>
              </a:tabLst>
            </a:pPr>
            <a:r>
              <a:rPr lang="en-GB" sz="1600" u="sng" kern="1400" cap="small"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PROPOSAL FOR AN ASSET MANAGEMENT SYSTEM</a:t>
            </a:r>
            <a:endParaRPr lang="en-US" sz="1600" u="sng" kern="1400" cap="small"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endParaRPr>
          </a:p>
          <a:p>
            <a:pPr marL="285750" algn="just">
              <a:spcAft>
                <a:spcPts val="0"/>
              </a:spcAft>
              <a:tabLst>
                <a:tab pos="571500" algn="l"/>
              </a:tabLst>
            </a:pPr>
            <a:r>
              <a:rPr lang="en-US" sz="1600" b="0" dirty="0">
                <a:ea typeface="Calibri" panose="020F0502020204030204" pitchFamily="34" charset="0"/>
                <a:cs typeface="Times New Roman" panose="02020603050405020304" pitchFamily="18" charset="0"/>
              </a:rPr>
              <a:t>Development of architecture of Asset information management system (AIMS) – </a:t>
            </a:r>
            <a:r>
              <a:rPr lang="en-US" sz="1600"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end of March 2021</a:t>
            </a:r>
          </a:p>
          <a:p>
            <a:pPr marL="285750" algn="just">
              <a:spcAft>
                <a:spcPts val="0"/>
              </a:spcAft>
              <a:tabLst>
                <a:tab pos="571500" algn="l"/>
              </a:tabLst>
            </a:pPr>
            <a:r>
              <a:rPr lang="en-GB" sz="1200" kern="1400" cap="small" dirty="0">
                <a:solidFill>
                  <a:srgbClr val="0070C0"/>
                </a:solidFill>
                <a:ea typeface="Times New Roman" panose="02020603050405020304" pitchFamily="18" charset="0"/>
                <a:cs typeface="Calibri" panose="020F0502020204030204" pitchFamily="34" charset="0"/>
              </a:rPr>
              <a:t> </a:t>
            </a:r>
            <a:endParaRPr lang="en-US" sz="1800" dirty="0"/>
          </a:p>
          <a:p>
            <a:pPr marL="284163" indent="1588" algn="just">
              <a:spcAft>
                <a:spcPts val="1200"/>
              </a:spcAft>
              <a:tabLst>
                <a:tab pos="284163" algn="l"/>
              </a:tabLst>
            </a:pPr>
            <a:r>
              <a:rPr lang="en-GB" sz="1600" u="sng" kern="1400" cap="small"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IDENTIFICATION OF AITS REQUIREMENTS; TECHNICAL SPECIFICATIONS AND TENDER DOCUMENTS FOR PROCUREMENT OF HARDWARE AND SOFTWARE</a:t>
            </a:r>
            <a:endParaRPr lang="en-US" sz="1600" u="sng" kern="1400" cap="small"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endParaRPr>
          </a:p>
          <a:p>
            <a:pPr marL="285750" algn="just">
              <a:spcAft>
                <a:spcPts val="0"/>
              </a:spcAft>
              <a:tabLst>
                <a:tab pos="571500" algn="l"/>
              </a:tabLst>
            </a:pPr>
            <a:r>
              <a:rPr lang="en-US" sz="1600" b="0" dirty="0">
                <a:ea typeface="Calibri" panose="020F0502020204030204" pitchFamily="34" charset="0"/>
                <a:cs typeface="Times New Roman" panose="02020603050405020304" pitchFamily="18" charset="0"/>
              </a:rPr>
              <a:t>Review necessity for development of plans for asset data acquisition and update in terms of Reliability, Availability, Maintainability and Safety requirements (RAMS standard) </a:t>
            </a:r>
            <a:r>
              <a:rPr lang="en-US" sz="1600"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end of March 2021</a:t>
            </a:r>
          </a:p>
          <a:p>
            <a:pPr marL="285750" algn="just">
              <a:spcAft>
                <a:spcPts val="0"/>
              </a:spcAft>
              <a:tabLst>
                <a:tab pos="571500" algn="l"/>
              </a:tabLst>
            </a:pPr>
            <a:r>
              <a:rPr lang="en-US" sz="1600" b="0" dirty="0">
                <a:ea typeface="Calibri" panose="020F0502020204030204" pitchFamily="34" charset="0"/>
                <a:cs typeface="Times New Roman" panose="02020603050405020304" pitchFamily="18" charset="0"/>
              </a:rPr>
              <a:t>Development of functional specification for AIMS - </a:t>
            </a:r>
            <a:r>
              <a:rPr lang="en-US" sz="1600"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end of March 2021</a:t>
            </a:r>
          </a:p>
          <a:p>
            <a:pPr marL="285750" algn="just">
              <a:spcAft>
                <a:spcPts val="0"/>
              </a:spcAft>
              <a:tabLst>
                <a:tab pos="571500" algn="l"/>
              </a:tabLst>
            </a:pPr>
            <a:r>
              <a:rPr lang="en-US" sz="1600" b="0" dirty="0">
                <a:ea typeface="Calibri" panose="020F0502020204030204" pitchFamily="34" charset="0"/>
                <a:cs typeface="Times New Roman" panose="02020603050405020304" pitchFamily="18" charset="0"/>
              </a:rPr>
              <a:t>Development of technical specification of AIMS – </a:t>
            </a:r>
            <a:r>
              <a:rPr lang="en-US" sz="1600"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mid - April 2021</a:t>
            </a:r>
          </a:p>
          <a:p>
            <a:pPr marL="285750" algn="just">
              <a:spcAft>
                <a:spcPts val="0"/>
              </a:spcAft>
              <a:tabLst>
                <a:tab pos="571500" algn="l"/>
              </a:tabLst>
            </a:pPr>
            <a:r>
              <a:rPr lang="en-US" sz="1600" b="0" dirty="0">
                <a:ea typeface="Calibri" panose="020F0502020204030204" pitchFamily="34" charset="0"/>
                <a:cs typeface="Times New Roman" panose="02020603050405020304" pitchFamily="18" charset="0"/>
              </a:rPr>
              <a:t>Preparation</a:t>
            </a:r>
            <a:r>
              <a:rPr lang="en-GB" sz="1600" b="0" dirty="0">
                <a:ea typeface="Calibri" panose="020F0502020204030204" pitchFamily="34" charset="0"/>
                <a:cs typeface="Times New Roman" panose="02020603050405020304" pitchFamily="18" charset="0"/>
              </a:rPr>
              <a:t> and modification of Tender Documents - </a:t>
            </a:r>
            <a:r>
              <a:rPr lang="en-US" sz="1600"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end of April 2021 – mid-May 2021</a:t>
            </a:r>
          </a:p>
        </p:txBody>
      </p:sp>
      <p:sp>
        <p:nvSpPr>
          <p:cNvPr id="4" name="Text Placeholder 3">
            <a:extLst>
              <a:ext uri="{FF2B5EF4-FFF2-40B4-BE49-F238E27FC236}">
                <a16:creationId xmlns="" xmlns:a16="http://schemas.microsoft.com/office/drawing/2014/main" id="{463177CB-EF74-45CB-822B-77492CC81316}"/>
              </a:ext>
            </a:extLst>
          </p:cNvPr>
          <p:cNvSpPr>
            <a:spLocks noGrp="1"/>
          </p:cNvSpPr>
          <p:nvPr>
            <p:ph type="body" sz="quarter" idx="15"/>
          </p:nvPr>
        </p:nvSpPr>
        <p:spPr>
          <a:xfrm>
            <a:off x="337352" y="235474"/>
            <a:ext cx="9294920" cy="412596"/>
          </a:xfrm>
        </p:spPr>
        <p:txBody>
          <a:bodyPr/>
          <a:lstStyle/>
          <a:p>
            <a:r>
              <a:rPr lang="en-US" sz="1800" u="sng" dirty="0"/>
              <a:t>NEXT STEPS</a:t>
            </a:r>
            <a:endParaRPr lang="en-US" sz="1800" dirty="0"/>
          </a:p>
        </p:txBody>
      </p:sp>
    </p:spTree>
    <p:extLst>
      <p:ext uri="{BB962C8B-B14F-4D97-AF65-F5344CB8AC3E}">
        <p14:creationId xmlns:p14="http://schemas.microsoft.com/office/powerpoint/2010/main" val="284833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A2C2E70-3340-491C-BB0D-95D4B333C476}"/>
              </a:ext>
            </a:extLst>
          </p:cNvPr>
          <p:cNvSpPr>
            <a:spLocks noGrp="1"/>
          </p:cNvSpPr>
          <p:nvPr>
            <p:ph type="body" sz="quarter" idx="10"/>
          </p:nvPr>
        </p:nvSpPr>
        <p:spPr>
          <a:xfrm>
            <a:off x="488949" y="1177925"/>
            <a:ext cx="5549901" cy="4843462"/>
          </a:xfrm>
        </p:spPr>
        <p:txBody>
          <a:bodyPr/>
          <a:lstStyle/>
          <a:p>
            <a:r>
              <a:rPr lang="en-US" sz="1800" u="sng" dirty="0"/>
              <a:t>Aleksandar Bu</a:t>
            </a:r>
            <a:r>
              <a:rPr lang="sr-Latn-RS" sz="1800" u="sng" dirty="0"/>
              <a:t>ć</a:t>
            </a:r>
            <a:r>
              <a:rPr lang="en-US" sz="1800" u="sng" dirty="0" err="1"/>
              <a:t>i</a:t>
            </a:r>
            <a:r>
              <a:rPr lang="sr-Latn-RS" sz="1800" u="sng" dirty="0"/>
              <a:t>ć</a:t>
            </a:r>
            <a:r>
              <a:rPr lang="en-US" sz="1800" u="sng" dirty="0"/>
              <a:t>, Project Director </a:t>
            </a:r>
          </a:p>
          <a:p>
            <a:r>
              <a:rPr lang="en-US" sz="1800" dirty="0"/>
              <a:t>Partner, KPMG, Public Sector and Development Cooperation </a:t>
            </a:r>
          </a:p>
          <a:p>
            <a:r>
              <a:rPr lang="en-US" sz="1800" dirty="0">
                <a:hlinkClick r:id="rId2"/>
              </a:rPr>
              <a:t>abucic@kpmg.com</a:t>
            </a:r>
            <a:r>
              <a:rPr lang="en-US" sz="1800" dirty="0"/>
              <a:t> </a:t>
            </a:r>
          </a:p>
          <a:p>
            <a:endParaRPr lang="en-US" sz="1800" dirty="0"/>
          </a:p>
          <a:p>
            <a:r>
              <a:rPr lang="en-US" sz="1800" u="sng" dirty="0"/>
              <a:t>Mr. Vasko Vassilev, Team leader, AMS expert</a:t>
            </a:r>
          </a:p>
          <a:p>
            <a:endParaRPr lang="en-US" sz="1800" i="1" u="sng" dirty="0"/>
          </a:p>
          <a:p>
            <a:endParaRPr lang="en-US" sz="1800" u="sng" dirty="0"/>
          </a:p>
          <a:p>
            <a:endParaRPr lang="en-US" sz="900" u="sng" dirty="0"/>
          </a:p>
          <a:p>
            <a:endParaRPr lang="en-US" dirty="0"/>
          </a:p>
        </p:txBody>
      </p:sp>
      <p:sp>
        <p:nvSpPr>
          <p:cNvPr id="3" name="Text Placeholder 2">
            <a:extLst>
              <a:ext uri="{FF2B5EF4-FFF2-40B4-BE49-F238E27FC236}">
                <a16:creationId xmlns="" xmlns:a16="http://schemas.microsoft.com/office/drawing/2014/main" id="{B6EA9C0C-9F7D-4461-8DFF-D8BDA5C74EB9}"/>
              </a:ext>
            </a:extLst>
          </p:cNvPr>
          <p:cNvSpPr>
            <a:spLocks noGrp="1"/>
          </p:cNvSpPr>
          <p:nvPr>
            <p:ph type="body" sz="quarter" idx="11"/>
          </p:nvPr>
        </p:nvSpPr>
        <p:spPr>
          <a:xfrm>
            <a:off x="5836024" y="1177925"/>
            <a:ext cx="3581025" cy="4843462"/>
          </a:xfrm>
        </p:spPr>
        <p:txBody>
          <a:bodyPr/>
          <a:lstStyle/>
          <a:p>
            <a:pPr algn="r"/>
            <a:r>
              <a:rPr lang="en-US" sz="1800" dirty="0"/>
              <a:t>KPMG d.o.o. Beograd </a:t>
            </a:r>
          </a:p>
          <a:p>
            <a:pPr algn="r"/>
            <a:r>
              <a:rPr lang="en-US" sz="1800" dirty="0" err="1"/>
              <a:t>Milutina</a:t>
            </a:r>
            <a:r>
              <a:rPr lang="en-US" sz="1800" dirty="0"/>
              <a:t> </a:t>
            </a:r>
            <a:r>
              <a:rPr lang="en-US" sz="1800" dirty="0" err="1"/>
              <a:t>Milankovica</a:t>
            </a:r>
            <a:r>
              <a:rPr lang="en-US" sz="1800" dirty="0"/>
              <a:t> 1J</a:t>
            </a:r>
          </a:p>
          <a:p>
            <a:pPr algn="r"/>
            <a:r>
              <a:rPr lang="en-US" sz="1800" dirty="0"/>
              <a:t>11070 Belgrade </a:t>
            </a:r>
          </a:p>
          <a:p>
            <a:pPr algn="r"/>
            <a:r>
              <a:rPr lang="en-US" sz="1800" dirty="0"/>
              <a:t>Republic of Serbia </a:t>
            </a:r>
          </a:p>
          <a:p>
            <a:pPr algn="r"/>
            <a:endParaRPr lang="en-US" sz="1800" dirty="0"/>
          </a:p>
          <a:p>
            <a:pPr algn="r"/>
            <a:r>
              <a:rPr lang="en-US" sz="1800" dirty="0"/>
              <a:t>Tel: + 381 (11) 20 50 500</a:t>
            </a:r>
          </a:p>
          <a:p>
            <a:pPr algn="r"/>
            <a:r>
              <a:rPr lang="en-US" sz="1800" dirty="0"/>
              <a:t>Fax: + 381 (11) 20 50 550</a:t>
            </a:r>
          </a:p>
          <a:p>
            <a:pPr algn="r"/>
            <a:endParaRPr lang="en-US" sz="1800" dirty="0"/>
          </a:p>
          <a:p>
            <a:pPr algn="r"/>
            <a:r>
              <a:rPr lang="en-US" sz="1800" dirty="0">
                <a:hlinkClick r:id="rId3"/>
              </a:rPr>
              <a:t>www.kpmg.rs</a:t>
            </a:r>
            <a:r>
              <a:rPr lang="en-US" sz="1800" dirty="0"/>
              <a:t> </a:t>
            </a:r>
          </a:p>
          <a:p>
            <a:endParaRPr lang="en-US" dirty="0"/>
          </a:p>
        </p:txBody>
      </p:sp>
      <p:sp>
        <p:nvSpPr>
          <p:cNvPr id="4" name="Text Placeholder 3">
            <a:extLst>
              <a:ext uri="{FF2B5EF4-FFF2-40B4-BE49-F238E27FC236}">
                <a16:creationId xmlns="" xmlns:a16="http://schemas.microsoft.com/office/drawing/2014/main" id="{725E7CAC-C254-453E-87ED-D88E63694F6C}"/>
              </a:ext>
            </a:extLst>
          </p:cNvPr>
          <p:cNvSpPr>
            <a:spLocks noGrp="1"/>
          </p:cNvSpPr>
          <p:nvPr>
            <p:ph type="body" sz="quarter" idx="15"/>
          </p:nvPr>
        </p:nvSpPr>
        <p:spPr>
          <a:xfrm>
            <a:off x="488950" y="445723"/>
            <a:ext cx="9150350" cy="390889"/>
          </a:xfrm>
        </p:spPr>
        <p:txBody>
          <a:bodyPr/>
          <a:lstStyle/>
          <a:p>
            <a:r>
              <a:rPr lang="en-US" sz="2400" u="sng" dirty="0"/>
              <a:t>KPMG Relevant Contacts </a:t>
            </a:r>
            <a:endParaRPr lang="en-US" sz="2400" dirty="0"/>
          </a:p>
        </p:txBody>
      </p:sp>
    </p:spTree>
    <p:extLst>
      <p:ext uri="{BB962C8B-B14F-4D97-AF65-F5344CB8AC3E}">
        <p14:creationId xmlns:p14="http://schemas.microsoft.com/office/powerpoint/2010/main" val="310257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endParaRPr lang="en-US" noProof="0" dirty="0"/>
          </a:p>
        </p:txBody>
      </p:sp>
    </p:spTree>
    <p:extLst>
      <p:ext uri="{BB962C8B-B14F-4D97-AF65-F5344CB8AC3E}">
        <p14:creationId xmlns:p14="http://schemas.microsoft.com/office/powerpoint/2010/main" val="1245489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5.30a"/>
  <p:tag name="TYPE" val="Report"/>
  <p:tag name="KEYWORD" val="REPORT"/>
  <p:tag name="TEMPLATEVERSION" val="17/07/2017 11:54:36"/>
</p:tagLst>
</file>

<file path=ppt/tags/tag2.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Report_4x3_050216_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8A398FB1-DA84-42AA-B003-DF2A24907A89}" vid="{E6C4700F-DCE8-4AB5-81A9-E1165F87E5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Report Standard Template</Template>
  <TotalTime>257</TotalTime>
  <Words>786</Words>
  <Application>Microsoft Office PowerPoint</Application>
  <PresentationFormat>A4 Paper (210x297 mm)</PresentationFormat>
  <Paragraphs>90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KPMG Extralight</vt:lpstr>
      <vt:lpstr>Arial</vt:lpstr>
      <vt:lpstr>Wingdings</vt:lpstr>
      <vt:lpstr>Courier New</vt:lpstr>
      <vt:lpstr>Calibri</vt:lpstr>
      <vt:lpstr>Times New Roman</vt:lpstr>
      <vt:lpstr>KPMG_Report_4x3_050216_2016</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template</dc:title>
  <dc:creator>Jovanovic, Srdjan</dc:creator>
  <cp:lastModifiedBy>Pc205</cp:lastModifiedBy>
  <cp:revision>38</cp:revision>
  <dcterms:created xsi:type="dcterms:W3CDTF">2020-06-29T09:35:30Z</dcterms:created>
  <dcterms:modified xsi:type="dcterms:W3CDTF">2021-02-18T12:23:03Z</dcterms:modified>
  <cp:category>KPMG Confidential</cp:category>
</cp:coreProperties>
</file>